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56" r:id="rId2"/>
    <p:sldId id="257" r:id="rId3"/>
    <p:sldId id="258" r:id="rId4"/>
    <p:sldId id="259" r:id="rId5"/>
    <p:sldId id="260" r:id="rId6"/>
    <p:sldId id="261" r:id="rId7"/>
    <p:sldId id="300" r:id="rId8"/>
    <p:sldId id="264" r:id="rId9"/>
    <p:sldId id="268" r:id="rId10"/>
    <p:sldId id="269" r:id="rId11"/>
    <p:sldId id="293" r:id="rId12"/>
    <p:sldId id="294" r:id="rId13"/>
    <p:sldId id="301" r:id="rId14"/>
    <p:sldId id="302" r:id="rId15"/>
    <p:sldId id="270" r:id="rId16"/>
    <p:sldId id="273" r:id="rId17"/>
    <p:sldId id="274" r:id="rId18"/>
    <p:sldId id="297" r:id="rId19"/>
    <p:sldId id="304" r:id="rId20"/>
    <p:sldId id="307" r:id="rId21"/>
    <p:sldId id="305" r:id="rId22"/>
    <p:sldId id="308" r:id="rId23"/>
    <p:sldId id="309" r:id="rId24"/>
    <p:sldId id="286" r:id="rId25"/>
    <p:sldId id="299" r:id="rId26"/>
    <p:sldId id="266" r:id="rId2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15620"/>
    <p:restoredTop sz="98767" autoAdjust="0"/>
  </p:normalViewPr>
  <p:slideViewPr>
    <p:cSldViewPr>
      <p:cViewPr>
        <p:scale>
          <a:sx n="90" d="100"/>
          <a:sy n="90" d="100"/>
        </p:scale>
        <p:origin x="-288"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370B46-5C7C-43E4-A9D8-625EF541D660}"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E7983712-E297-43A5-976A-1E12FA64E553}">
      <dgm:prSet phldrT="[Text]"/>
      <dgm:spPr/>
      <dgm:t>
        <a:bodyPr/>
        <a:lstStyle/>
        <a:p>
          <a:r>
            <a:rPr lang="en-US" dirty="0" smtClean="0"/>
            <a:t>After 3m CHECK U/S assess bleeding risk (&amp; discuss indefinite </a:t>
          </a:r>
          <a:r>
            <a:rPr lang="en-US" dirty="0" err="1" smtClean="0"/>
            <a:t>tx</a:t>
          </a:r>
          <a:r>
            <a:rPr lang="en-US" dirty="0" smtClean="0"/>
            <a:t> if </a:t>
          </a:r>
          <a:r>
            <a:rPr lang="en-US" dirty="0" err="1" smtClean="0"/>
            <a:t>pt</a:t>
          </a:r>
          <a:r>
            <a:rPr lang="en-US" dirty="0" smtClean="0"/>
            <a:t> with PE, Male or thrombophilia)</a:t>
          </a:r>
          <a:endParaRPr lang="en-US" dirty="0"/>
        </a:p>
      </dgm:t>
    </dgm:pt>
    <dgm:pt modelId="{FA17A016-7550-4A59-84D5-15728853EDCA}" type="parTrans" cxnId="{6E765ACB-CF4F-4FE2-9A6F-B812A6400A56}">
      <dgm:prSet/>
      <dgm:spPr/>
      <dgm:t>
        <a:bodyPr/>
        <a:lstStyle/>
        <a:p>
          <a:endParaRPr lang="en-US"/>
        </a:p>
      </dgm:t>
    </dgm:pt>
    <dgm:pt modelId="{F9EE8772-9F7A-4AF1-991A-35C6977B2726}" type="sibTrans" cxnId="{6E765ACB-CF4F-4FE2-9A6F-B812A6400A56}">
      <dgm:prSet/>
      <dgm:spPr/>
      <dgm:t>
        <a:bodyPr/>
        <a:lstStyle/>
        <a:p>
          <a:endParaRPr lang="en-US"/>
        </a:p>
      </dgm:t>
    </dgm:pt>
    <dgm:pt modelId="{79C5AB9E-9A98-4B89-89D5-98431895C213}">
      <dgm:prSet phldrT="[Text]"/>
      <dgm:spPr/>
      <dgm:t>
        <a:bodyPr/>
        <a:lstStyle/>
        <a:p>
          <a:r>
            <a:rPr lang="en-US" dirty="0" smtClean="0"/>
            <a:t>Female: No residual clot. Clinical risk rule &lt;1, stop AC</a:t>
          </a:r>
          <a:endParaRPr lang="en-US" dirty="0"/>
        </a:p>
      </dgm:t>
    </dgm:pt>
    <dgm:pt modelId="{F850DE38-E54C-48AE-B92E-81DDA614F809}" type="parTrans" cxnId="{ED0E3A14-87B8-4401-AD7A-27560217754F}">
      <dgm:prSet/>
      <dgm:spPr/>
      <dgm:t>
        <a:bodyPr/>
        <a:lstStyle/>
        <a:p>
          <a:endParaRPr lang="en-US"/>
        </a:p>
      </dgm:t>
    </dgm:pt>
    <dgm:pt modelId="{F13E0E4C-0C20-4981-A4AB-7FE96AA373F2}" type="sibTrans" cxnId="{ED0E3A14-87B8-4401-AD7A-27560217754F}">
      <dgm:prSet/>
      <dgm:spPr/>
      <dgm:t>
        <a:bodyPr/>
        <a:lstStyle/>
        <a:p>
          <a:endParaRPr lang="en-US"/>
        </a:p>
      </dgm:t>
    </dgm:pt>
    <dgm:pt modelId="{7CB34F0E-8F98-4A7E-870D-31ED5C0C64CD}">
      <dgm:prSet phldrT="[Text]"/>
      <dgm:spPr/>
      <dgm:t>
        <a:bodyPr/>
        <a:lstStyle/>
        <a:p>
          <a:r>
            <a:rPr lang="en-US" dirty="0" smtClean="0"/>
            <a:t>Male: No residual clot, stop AC, measure d-dimer after 30d and stop if normal.</a:t>
          </a:r>
          <a:endParaRPr lang="en-US" dirty="0"/>
        </a:p>
      </dgm:t>
    </dgm:pt>
    <dgm:pt modelId="{49857BD1-EA37-4C0F-9BB0-844205B7220A}" type="parTrans" cxnId="{433B226B-1A33-46B2-B0F1-B6CFE1B0D24C}">
      <dgm:prSet/>
      <dgm:spPr/>
      <dgm:t>
        <a:bodyPr/>
        <a:lstStyle/>
        <a:p>
          <a:endParaRPr lang="en-US"/>
        </a:p>
      </dgm:t>
    </dgm:pt>
    <dgm:pt modelId="{ED30A704-3349-457A-BDCF-C837EF1B4B2D}" type="sibTrans" cxnId="{433B226B-1A33-46B2-B0F1-B6CFE1B0D24C}">
      <dgm:prSet/>
      <dgm:spPr/>
      <dgm:t>
        <a:bodyPr/>
        <a:lstStyle/>
        <a:p>
          <a:endParaRPr lang="en-US"/>
        </a:p>
      </dgm:t>
    </dgm:pt>
    <dgm:pt modelId="{477D1D9C-1185-419F-ABDE-44D94E7766E6}">
      <dgm:prSet phldrT="[Text]"/>
      <dgm:spPr/>
      <dgm:t>
        <a:bodyPr/>
        <a:lstStyle/>
        <a:p>
          <a:r>
            <a:rPr lang="en-US" dirty="0" smtClean="0"/>
            <a:t>Evidence of residual clot, continue AC and repeat U/S</a:t>
          </a:r>
          <a:endParaRPr lang="en-US" dirty="0"/>
        </a:p>
      </dgm:t>
    </dgm:pt>
    <dgm:pt modelId="{846DCB72-3669-4B88-A212-461725ADB68F}" type="parTrans" cxnId="{116F07D4-71BD-4139-8B04-5FF426F1CDEB}">
      <dgm:prSet/>
      <dgm:spPr/>
      <dgm:t>
        <a:bodyPr/>
        <a:lstStyle/>
        <a:p>
          <a:endParaRPr lang="en-US"/>
        </a:p>
      </dgm:t>
    </dgm:pt>
    <dgm:pt modelId="{8455918E-597D-4B9D-81A9-FB2B7D064531}" type="sibTrans" cxnId="{116F07D4-71BD-4139-8B04-5FF426F1CDEB}">
      <dgm:prSet/>
      <dgm:spPr/>
      <dgm:t>
        <a:bodyPr/>
        <a:lstStyle/>
        <a:p>
          <a:endParaRPr lang="en-US"/>
        </a:p>
      </dgm:t>
    </dgm:pt>
    <dgm:pt modelId="{8FF1341D-E158-4E6F-BF74-B7429E1BE4A5}" type="pres">
      <dgm:prSet presAssocID="{79370B46-5C7C-43E4-A9D8-625EF541D660}" presName="hierChild1" presStyleCnt="0">
        <dgm:presLayoutVars>
          <dgm:orgChart val="1"/>
          <dgm:chPref val="1"/>
          <dgm:dir/>
          <dgm:animOne val="branch"/>
          <dgm:animLvl val="lvl"/>
          <dgm:resizeHandles/>
        </dgm:presLayoutVars>
      </dgm:prSet>
      <dgm:spPr/>
      <dgm:t>
        <a:bodyPr/>
        <a:lstStyle/>
        <a:p>
          <a:endParaRPr lang="en-US"/>
        </a:p>
      </dgm:t>
    </dgm:pt>
    <dgm:pt modelId="{B13077A1-08B7-49AA-9E01-07478F3E6BDC}" type="pres">
      <dgm:prSet presAssocID="{E7983712-E297-43A5-976A-1E12FA64E553}" presName="hierRoot1" presStyleCnt="0">
        <dgm:presLayoutVars>
          <dgm:hierBranch val="init"/>
        </dgm:presLayoutVars>
      </dgm:prSet>
      <dgm:spPr/>
    </dgm:pt>
    <dgm:pt modelId="{8C86128A-4D86-441D-9DAD-CE61F47A7D0F}" type="pres">
      <dgm:prSet presAssocID="{E7983712-E297-43A5-976A-1E12FA64E553}" presName="rootComposite1" presStyleCnt="0"/>
      <dgm:spPr/>
    </dgm:pt>
    <dgm:pt modelId="{5419A978-A430-4F1F-B80C-9C450403150F}" type="pres">
      <dgm:prSet presAssocID="{E7983712-E297-43A5-976A-1E12FA64E553}" presName="rootText1" presStyleLbl="node0" presStyleIdx="0" presStyleCnt="1">
        <dgm:presLayoutVars>
          <dgm:chPref val="3"/>
        </dgm:presLayoutVars>
      </dgm:prSet>
      <dgm:spPr/>
      <dgm:t>
        <a:bodyPr/>
        <a:lstStyle/>
        <a:p>
          <a:endParaRPr lang="en-US"/>
        </a:p>
      </dgm:t>
    </dgm:pt>
    <dgm:pt modelId="{6727D858-8CB6-40FF-9F81-1374716D7B92}" type="pres">
      <dgm:prSet presAssocID="{E7983712-E297-43A5-976A-1E12FA64E553}" presName="rootConnector1" presStyleLbl="node1" presStyleIdx="0" presStyleCnt="0"/>
      <dgm:spPr/>
      <dgm:t>
        <a:bodyPr/>
        <a:lstStyle/>
        <a:p>
          <a:endParaRPr lang="en-US"/>
        </a:p>
      </dgm:t>
    </dgm:pt>
    <dgm:pt modelId="{DFF76BE0-0FAE-4052-AAEA-07B48D3445D1}" type="pres">
      <dgm:prSet presAssocID="{E7983712-E297-43A5-976A-1E12FA64E553}" presName="hierChild2" presStyleCnt="0"/>
      <dgm:spPr/>
    </dgm:pt>
    <dgm:pt modelId="{8FE299B7-C981-428C-B668-9E3E92EB9D04}" type="pres">
      <dgm:prSet presAssocID="{F850DE38-E54C-48AE-B92E-81DDA614F809}" presName="Name37" presStyleLbl="parChTrans1D2" presStyleIdx="0" presStyleCnt="3"/>
      <dgm:spPr/>
      <dgm:t>
        <a:bodyPr/>
        <a:lstStyle/>
        <a:p>
          <a:endParaRPr lang="en-US"/>
        </a:p>
      </dgm:t>
    </dgm:pt>
    <dgm:pt modelId="{3067BCC2-6CBF-4104-AD44-387AB8B2F911}" type="pres">
      <dgm:prSet presAssocID="{79C5AB9E-9A98-4B89-89D5-98431895C213}" presName="hierRoot2" presStyleCnt="0">
        <dgm:presLayoutVars>
          <dgm:hierBranch val="init"/>
        </dgm:presLayoutVars>
      </dgm:prSet>
      <dgm:spPr/>
    </dgm:pt>
    <dgm:pt modelId="{0CABBC98-7F4E-4FED-879F-BEA3F6D91F67}" type="pres">
      <dgm:prSet presAssocID="{79C5AB9E-9A98-4B89-89D5-98431895C213}" presName="rootComposite" presStyleCnt="0"/>
      <dgm:spPr/>
    </dgm:pt>
    <dgm:pt modelId="{B80C5740-A330-4912-A5F2-6DA4A93B6BC4}" type="pres">
      <dgm:prSet presAssocID="{79C5AB9E-9A98-4B89-89D5-98431895C213}" presName="rootText" presStyleLbl="node2" presStyleIdx="0" presStyleCnt="3">
        <dgm:presLayoutVars>
          <dgm:chPref val="3"/>
        </dgm:presLayoutVars>
      </dgm:prSet>
      <dgm:spPr/>
      <dgm:t>
        <a:bodyPr/>
        <a:lstStyle/>
        <a:p>
          <a:endParaRPr lang="en-US"/>
        </a:p>
      </dgm:t>
    </dgm:pt>
    <dgm:pt modelId="{9AA5E895-610C-4F77-A1C5-18812E6D6DD3}" type="pres">
      <dgm:prSet presAssocID="{79C5AB9E-9A98-4B89-89D5-98431895C213}" presName="rootConnector" presStyleLbl="node2" presStyleIdx="0" presStyleCnt="3"/>
      <dgm:spPr/>
      <dgm:t>
        <a:bodyPr/>
        <a:lstStyle/>
        <a:p>
          <a:endParaRPr lang="en-US"/>
        </a:p>
      </dgm:t>
    </dgm:pt>
    <dgm:pt modelId="{C58080AC-1127-4C2B-80C6-218A75C805F3}" type="pres">
      <dgm:prSet presAssocID="{79C5AB9E-9A98-4B89-89D5-98431895C213}" presName="hierChild4" presStyleCnt="0"/>
      <dgm:spPr/>
    </dgm:pt>
    <dgm:pt modelId="{F5965E1A-6795-4240-A9B0-563C1689F7C9}" type="pres">
      <dgm:prSet presAssocID="{79C5AB9E-9A98-4B89-89D5-98431895C213}" presName="hierChild5" presStyleCnt="0"/>
      <dgm:spPr/>
    </dgm:pt>
    <dgm:pt modelId="{8F91CAA2-B014-40F9-ACEA-E7AD5B6842FF}" type="pres">
      <dgm:prSet presAssocID="{49857BD1-EA37-4C0F-9BB0-844205B7220A}" presName="Name37" presStyleLbl="parChTrans1D2" presStyleIdx="1" presStyleCnt="3"/>
      <dgm:spPr/>
      <dgm:t>
        <a:bodyPr/>
        <a:lstStyle/>
        <a:p>
          <a:endParaRPr lang="en-US"/>
        </a:p>
      </dgm:t>
    </dgm:pt>
    <dgm:pt modelId="{C8E9C3F1-6DE6-4868-9E30-EA37C30F0357}" type="pres">
      <dgm:prSet presAssocID="{7CB34F0E-8F98-4A7E-870D-31ED5C0C64CD}" presName="hierRoot2" presStyleCnt="0">
        <dgm:presLayoutVars>
          <dgm:hierBranch val="init"/>
        </dgm:presLayoutVars>
      </dgm:prSet>
      <dgm:spPr/>
    </dgm:pt>
    <dgm:pt modelId="{D249BC96-4F91-4706-8874-7F550F2ED5AD}" type="pres">
      <dgm:prSet presAssocID="{7CB34F0E-8F98-4A7E-870D-31ED5C0C64CD}" presName="rootComposite" presStyleCnt="0"/>
      <dgm:spPr/>
    </dgm:pt>
    <dgm:pt modelId="{2126019C-346E-4123-9652-5B6284DA2FAB}" type="pres">
      <dgm:prSet presAssocID="{7CB34F0E-8F98-4A7E-870D-31ED5C0C64CD}" presName="rootText" presStyleLbl="node2" presStyleIdx="1" presStyleCnt="3">
        <dgm:presLayoutVars>
          <dgm:chPref val="3"/>
        </dgm:presLayoutVars>
      </dgm:prSet>
      <dgm:spPr/>
      <dgm:t>
        <a:bodyPr/>
        <a:lstStyle/>
        <a:p>
          <a:endParaRPr lang="en-US"/>
        </a:p>
      </dgm:t>
    </dgm:pt>
    <dgm:pt modelId="{B21E0466-8AE6-4A5B-AD05-267BA1771EB2}" type="pres">
      <dgm:prSet presAssocID="{7CB34F0E-8F98-4A7E-870D-31ED5C0C64CD}" presName="rootConnector" presStyleLbl="node2" presStyleIdx="1" presStyleCnt="3"/>
      <dgm:spPr/>
      <dgm:t>
        <a:bodyPr/>
        <a:lstStyle/>
        <a:p>
          <a:endParaRPr lang="en-US"/>
        </a:p>
      </dgm:t>
    </dgm:pt>
    <dgm:pt modelId="{1ECC80F0-475A-4347-BB74-56873410CABA}" type="pres">
      <dgm:prSet presAssocID="{7CB34F0E-8F98-4A7E-870D-31ED5C0C64CD}" presName="hierChild4" presStyleCnt="0"/>
      <dgm:spPr/>
    </dgm:pt>
    <dgm:pt modelId="{103C8D0E-F437-49B7-A860-746EC27960A0}" type="pres">
      <dgm:prSet presAssocID="{7CB34F0E-8F98-4A7E-870D-31ED5C0C64CD}" presName="hierChild5" presStyleCnt="0"/>
      <dgm:spPr/>
    </dgm:pt>
    <dgm:pt modelId="{298BE128-A4EB-4E5B-BC73-E39B06A75D16}" type="pres">
      <dgm:prSet presAssocID="{846DCB72-3669-4B88-A212-461725ADB68F}" presName="Name37" presStyleLbl="parChTrans1D2" presStyleIdx="2" presStyleCnt="3"/>
      <dgm:spPr/>
      <dgm:t>
        <a:bodyPr/>
        <a:lstStyle/>
        <a:p>
          <a:endParaRPr lang="en-US"/>
        </a:p>
      </dgm:t>
    </dgm:pt>
    <dgm:pt modelId="{1A572001-F231-4FA4-B36A-9B092D4ED1A0}" type="pres">
      <dgm:prSet presAssocID="{477D1D9C-1185-419F-ABDE-44D94E7766E6}" presName="hierRoot2" presStyleCnt="0">
        <dgm:presLayoutVars>
          <dgm:hierBranch val="init"/>
        </dgm:presLayoutVars>
      </dgm:prSet>
      <dgm:spPr/>
    </dgm:pt>
    <dgm:pt modelId="{67FE8F00-6F84-42B3-A821-21BCDBF2DD18}" type="pres">
      <dgm:prSet presAssocID="{477D1D9C-1185-419F-ABDE-44D94E7766E6}" presName="rootComposite" presStyleCnt="0"/>
      <dgm:spPr/>
    </dgm:pt>
    <dgm:pt modelId="{D205E74D-7CB1-4B6A-9DCA-F0931674840F}" type="pres">
      <dgm:prSet presAssocID="{477D1D9C-1185-419F-ABDE-44D94E7766E6}" presName="rootText" presStyleLbl="node2" presStyleIdx="2" presStyleCnt="3">
        <dgm:presLayoutVars>
          <dgm:chPref val="3"/>
        </dgm:presLayoutVars>
      </dgm:prSet>
      <dgm:spPr/>
      <dgm:t>
        <a:bodyPr/>
        <a:lstStyle/>
        <a:p>
          <a:endParaRPr lang="en-US"/>
        </a:p>
      </dgm:t>
    </dgm:pt>
    <dgm:pt modelId="{6D37386B-C98D-4EFF-811E-90CB018609FD}" type="pres">
      <dgm:prSet presAssocID="{477D1D9C-1185-419F-ABDE-44D94E7766E6}" presName="rootConnector" presStyleLbl="node2" presStyleIdx="2" presStyleCnt="3"/>
      <dgm:spPr/>
      <dgm:t>
        <a:bodyPr/>
        <a:lstStyle/>
        <a:p>
          <a:endParaRPr lang="en-US"/>
        </a:p>
      </dgm:t>
    </dgm:pt>
    <dgm:pt modelId="{3B67583E-F16F-4BB8-9FCE-A472B68D321D}" type="pres">
      <dgm:prSet presAssocID="{477D1D9C-1185-419F-ABDE-44D94E7766E6}" presName="hierChild4" presStyleCnt="0"/>
      <dgm:spPr/>
    </dgm:pt>
    <dgm:pt modelId="{6565EB8C-E8D6-4F8D-8DE8-BA889A724D3B}" type="pres">
      <dgm:prSet presAssocID="{477D1D9C-1185-419F-ABDE-44D94E7766E6}" presName="hierChild5" presStyleCnt="0"/>
      <dgm:spPr/>
    </dgm:pt>
    <dgm:pt modelId="{7F7545EC-2928-4410-AFF4-F7466091B63A}" type="pres">
      <dgm:prSet presAssocID="{E7983712-E297-43A5-976A-1E12FA64E553}" presName="hierChild3" presStyleCnt="0"/>
      <dgm:spPr/>
    </dgm:pt>
  </dgm:ptLst>
  <dgm:cxnLst>
    <dgm:cxn modelId="{433B226B-1A33-46B2-B0F1-B6CFE1B0D24C}" srcId="{E7983712-E297-43A5-976A-1E12FA64E553}" destId="{7CB34F0E-8F98-4A7E-870D-31ED5C0C64CD}" srcOrd="1" destOrd="0" parTransId="{49857BD1-EA37-4C0F-9BB0-844205B7220A}" sibTransId="{ED30A704-3349-457A-BDCF-C837EF1B4B2D}"/>
    <dgm:cxn modelId="{FC101926-57BE-4AD5-9BFF-84E92B54E9BE}" type="presOf" srcId="{49857BD1-EA37-4C0F-9BB0-844205B7220A}" destId="{8F91CAA2-B014-40F9-ACEA-E7AD5B6842FF}" srcOrd="0" destOrd="0" presId="urn:microsoft.com/office/officeart/2005/8/layout/orgChart1"/>
    <dgm:cxn modelId="{31CA4330-07E3-49BC-A6E7-DDA4D01056D9}" type="presOf" srcId="{7CB34F0E-8F98-4A7E-870D-31ED5C0C64CD}" destId="{B21E0466-8AE6-4A5B-AD05-267BA1771EB2}" srcOrd="1" destOrd="0" presId="urn:microsoft.com/office/officeart/2005/8/layout/orgChart1"/>
    <dgm:cxn modelId="{EE15B2F9-428E-4188-9DEF-103E23852182}" type="presOf" srcId="{7CB34F0E-8F98-4A7E-870D-31ED5C0C64CD}" destId="{2126019C-346E-4123-9652-5B6284DA2FAB}" srcOrd="0" destOrd="0" presId="urn:microsoft.com/office/officeart/2005/8/layout/orgChart1"/>
    <dgm:cxn modelId="{CAC69B90-7D1D-4944-8D16-B6E9DC693F9B}" type="presOf" srcId="{E7983712-E297-43A5-976A-1E12FA64E553}" destId="{5419A978-A430-4F1F-B80C-9C450403150F}" srcOrd="0" destOrd="0" presId="urn:microsoft.com/office/officeart/2005/8/layout/orgChart1"/>
    <dgm:cxn modelId="{6E765ACB-CF4F-4FE2-9A6F-B812A6400A56}" srcId="{79370B46-5C7C-43E4-A9D8-625EF541D660}" destId="{E7983712-E297-43A5-976A-1E12FA64E553}" srcOrd="0" destOrd="0" parTransId="{FA17A016-7550-4A59-84D5-15728853EDCA}" sibTransId="{F9EE8772-9F7A-4AF1-991A-35C6977B2726}"/>
    <dgm:cxn modelId="{1F8F620C-A1F0-4D37-BBD9-9DD030FB2B97}" type="presOf" srcId="{846DCB72-3669-4B88-A212-461725ADB68F}" destId="{298BE128-A4EB-4E5B-BC73-E39B06A75D16}" srcOrd="0" destOrd="0" presId="urn:microsoft.com/office/officeart/2005/8/layout/orgChart1"/>
    <dgm:cxn modelId="{76C383E7-79E9-4A58-895B-B695CDDD3DF9}" type="presOf" srcId="{79370B46-5C7C-43E4-A9D8-625EF541D660}" destId="{8FF1341D-E158-4E6F-BF74-B7429E1BE4A5}" srcOrd="0" destOrd="0" presId="urn:microsoft.com/office/officeart/2005/8/layout/orgChart1"/>
    <dgm:cxn modelId="{93B258D8-558D-4665-AB32-4717CD8EECE1}" type="presOf" srcId="{477D1D9C-1185-419F-ABDE-44D94E7766E6}" destId="{6D37386B-C98D-4EFF-811E-90CB018609FD}" srcOrd="1" destOrd="0" presId="urn:microsoft.com/office/officeart/2005/8/layout/orgChart1"/>
    <dgm:cxn modelId="{BDC43F81-DE9B-415E-97E7-4A3A88895AA6}" type="presOf" srcId="{79C5AB9E-9A98-4B89-89D5-98431895C213}" destId="{B80C5740-A330-4912-A5F2-6DA4A93B6BC4}" srcOrd="0" destOrd="0" presId="urn:microsoft.com/office/officeart/2005/8/layout/orgChart1"/>
    <dgm:cxn modelId="{1EAD3320-BBB1-4D28-86F1-3254BF0DD557}" type="presOf" srcId="{79C5AB9E-9A98-4B89-89D5-98431895C213}" destId="{9AA5E895-610C-4F77-A1C5-18812E6D6DD3}" srcOrd="1" destOrd="0" presId="urn:microsoft.com/office/officeart/2005/8/layout/orgChart1"/>
    <dgm:cxn modelId="{ED0E3A14-87B8-4401-AD7A-27560217754F}" srcId="{E7983712-E297-43A5-976A-1E12FA64E553}" destId="{79C5AB9E-9A98-4B89-89D5-98431895C213}" srcOrd="0" destOrd="0" parTransId="{F850DE38-E54C-48AE-B92E-81DDA614F809}" sibTransId="{F13E0E4C-0C20-4981-A4AB-7FE96AA373F2}"/>
    <dgm:cxn modelId="{116F07D4-71BD-4139-8B04-5FF426F1CDEB}" srcId="{E7983712-E297-43A5-976A-1E12FA64E553}" destId="{477D1D9C-1185-419F-ABDE-44D94E7766E6}" srcOrd="2" destOrd="0" parTransId="{846DCB72-3669-4B88-A212-461725ADB68F}" sibTransId="{8455918E-597D-4B9D-81A9-FB2B7D064531}"/>
    <dgm:cxn modelId="{31B63B28-C597-463C-A768-C74DC58553A7}" type="presOf" srcId="{F850DE38-E54C-48AE-B92E-81DDA614F809}" destId="{8FE299B7-C981-428C-B668-9E3E92EB9D04}" srcOrd="0" destOrd="0" presId="urn:microsoft.com/office/officeart/2005/8/layout/orgChart1"/>
    <dgm:cxn modelId="{45DE9243-7287-440D-B5C9-9654F5D3FE80}" type="presOf" srcId="{477D1D9C-1185-419F-ABDE-44D94E7766E6}" destId="{D205E74D-7CB1-4B6A-9DCA-F0931674840F}" srcOrd="0" destOrd="0" presId="urn:microsoft.com/office/officeart/2005/8/layout/orgChart1"/>
    <dgm:cxn modelId="{452075B9-730D-4580-B261-0ADA05886E2E}" type="presOf" srcId="{E7983712-E297-43A5-976A-1E12FA64E553}" destId="{6727D858-8CB6-40FF-9F81-1374716D7B92}" srcOrd="1" destOrd="0" presId="urn:microsoft.com/office/officeart/2005/8/layout/orgChart1"/>
    <dgm:cxn modelId="{9CDD0C67-7EC0-4996-9BC4-AB071D599DD7}" type="presParOf" srcId="{8FF1341D-E158-4E6F-BF74-B7429E1BE4A5}" destId="{B13077A1-08B7-49AA-9E01-07478F3E6BDC}" srcOrd="0" destOrd="0" presId="urn:microsoft.com/office/officeart/2005/8/layout/orgChart1"/>
    <dgm:cxn modelId="{BDA38C11-3A40-48DF-93FA-B94852872596}" type="presParOf" srcId="{B13077A1-08B7-49AA-9E01-07478F3E6BDC}" destId="{8C86128A-4D86-441D-9DAD-CE61F47A7D0F}" srcOrd="0" destOrd="0" presId="urn:microsoft.com/office/officeart/2005/8/layout/orgChart1"/>
    <dgm:cxn modelId="{6F430670-EF39-4849-ABF0-4D9F81B122B4}" type="presParOf" srcId="{8C86128A-4D86-441D-9DAD-CE61F47A7D0F}" destId="{5419A978-A430-4F1F-B80C-9C450403150F}" srcOrd="0" destOrd="0" presId="urn:microsoft.com/office/officeart/2005/8/layout/orgChart1"/>
    <dgm:cxn modelId="{F1553B26-15C0-4306-8CA3-37EFC942459C}" type="presParOf" srcId="{8C86128A-4D86-441D-9DAD-CE61F47A7D0F}" destId="{6727D858-8CB6-40FF-9F81-1374716D7B92}" srcOrd="1" destOrd="0" presId="urn:microsoft.com/office/officeart/2005/8/layout/orgChart1"/>
    <dgm:cxn modelId="{048CB426-3B9B-4A96-9575-55754CBA467A}" type="presParOf" srcId="{B13077A1-08B7-49AA-9E01-07478F3E6BDC}" destId="{DFF76BE0-0FAE-4052-AAEA-07B48D3445D1}" srcOrd="1" destOrd="0" presId="urn:microsoft.com/office/officeart/2005/8/layout/orgChart1"/>
    <dgm:cxn modelId="{B883349A-8538-4AE5-B1FF-E13CC0D86EED}" type="presParOf" srcId="{DFF76BE0-0FAE-4052-AAEA-07B48D3445D1}" destId="{8FE299B7-C981-428C-B668-9E3E92EB9D04}" srcOrd="0" destOrd="0" presId="urn:microsoft.com/office/officeart/2005/8/layout/orgChart1"/>
    <dgm:cxn modelId="{A9F04A9B-26C5-47E5-AD04-3D1C279D4AAE}" type="presParOf" srcId="{DFF76BE0-0FAE-4052-AAEA-07B48D3445D1}" destId="{3067BCC2-6CBF-4104-AD44-387AB8B2F911}" srcOrd="1" destOrd="0" presId="urn:microsoft.com/office/officeart/2005/8/layout/orgChart1"/>
    <dgm:cxn modelId="{D7F78A74-3B01-4AE8-B322-146A33767A93}" type="presParOf" srcId="{3067BCC2-6CBF-4104-AD44-387AB8B2F911}" destId="{0CABBC98-7F4E-4FED-879F-BEA3F6D91F67}" srcOrd="0" destOrd="0" presId="urn:microsoft.com/office/officeart/2005/8/layout/orgChart1"/>
    <dgm:cxn modelId="{FEC53FF8-62AB-46CE-998A-6FD8C8EA089B}" type="presParOf" srcId="{0CABBC98-7F4E-4FED-879F-BEA3F6D91F67}" destId="{B80C5740-A330-4912-A5F2-6DA4A93B6BC4}" srcOrd="0" destOrd="0" presId="urn:microsoft.com/office/officeart/2005/8/layout/orgChart1"/>
    <dgm:cxn modelId="{4B71412A-13C3-4E5D-B197-97FD1AAD6A7E}" type="presParOf" srcId="{0CABBC98-7F4E-4FED-879F-BEA3F6D91F67}" destId="{9AA5E895-610C-4F77-A1C5-18812E6D6DD3}" srcOrd="1" destOrd="0" presId="urn:microsoft.com/office/officeart/2005/8/layout/orgChart1"/>
    <dgm:cxn modelId="{F607910E-1BDA-491E-819F-DC1EEEB76B3E}" type="presParOf" srcId="{3067BCC2-6CBF-4104-AD44-387AB8B2F911}" destId="{C58080AC-1127-4C2B-80C6-218A75C805F3}" srcOrd="1" destOrd="0" presId="urn:microsoft.com/office/officeart/2005/8/layout/orgChart1"/>
    <dgm:cxn modelId="{AE76A0F1-D7AC-4F8E-9513-112557350A65}" type="presParOf" srcId="{3067BCC2-6CBF-4104-AD44-387AB8B2F911}" destId="{F5965E1A-6795-4240-A9B0-563C1689F7C9}" srcOrd="2" destOrd="0" presId="urn:microsoft.com/office/officeart/2005/8/layout/orgChart1"/>
    <dgm:cxn modelId="{DB975559-B992-4E74-8419-D3233F5AABB5}" type="presParOf" srcId="{DFF76BE0-0FAE-4052-AAEA-07B48D3445D1}" destId="{8F91CAA2-B014-40F9-ACEA-E7AD5B6842FF}" srcOrd="2" destOrd="0" presId="urn:microsoft.com/office/officeart/2005/8/layout/orgChart1"/>
    <dgm:cxn modelId="{B1FCA88E-215E-4A28-A2CB-2122DCF8ADC2}" type="presParOf" srcId="{DFF76BE0-0FAE-4052-AAEA-07B48D3445D1}" destId="{C8E9C3F1-6DE6-4868-9E30-EA37C30F0357}" srcOrd="3" destOrd="0" presId="urn:microsoft.com/office/officeart/2005/8/layout/orgChart1"/>
    <dgm:cxn modelId="{A4EC1996-867A-4B53-AE27-71E03A84D6B0}" type="presParOf" srcId="{C8E9C3F1-6DE6-4868-9E30-EA37C30F0357}" destId="{D249BC96-4F91-4706-8874-7F550F2ED5AD}" srcOrd="0" destOrd="0" presId="urn:microsoft.com/office/officeart/2005/8/layout/orgChart1"/>
    <dgm:cxn modelId="{C3A911DF-A9E4-4FE2-9586-40EC6AF85461}" type="presParOf" srcId="{D249BC96-4F91-4706-8874-7F550F2ED5AD}" destId="{2126019C-346E-4123-9652-5B6284DA2FAB}" srcOrd="0" destOrd="0" presId="urn:microsoft.com/office/officeart/2005/8/layout/orgChart1"/>
    <dgm:cxn modelId="{ADD018F5-BC1C-40C0-B421-1CDC5BD1272C}" type="presParOf" srcId="{D249BC96-4F91-4706-8874-7F550F2ED5AD}" destId="{B21E0466-8AE6-4A5B-AD05-267BA1771EB2}" srcOrd="1" destOrd="0" presId="urn:microsoft.com/office/officeart/2005/8/layout/orgChart1"/>
    <dgm:cxn modelId="{ACACD318-5617-41FE-83CE-944DD91DAA26}" type="presParOf" srcId="{C8E9C3F1-6DE6-4868-9E30-EA37C30F0357}" destId="{1ECC80F0-475A-4347-BB74-56873410CABA}" srcOrd="1" destOrd="0" presId="urn:microsoft.com/office/officeart/2005/8/layout/orgChart1"/>
    <dgm:cxn modelId="{16181219-1EBE-4424-90C6-AF56B9FFF0F3}" type="presParOf" srcId="{C8E9C3F1-6DE6-4868-9E30-EA37C30F0357}" destId="{103C8D0E-F437-49B7-A860-746EC27960A0}" srcOrd="2" destOrd="0" presId="urn:microsoft.com/office/officeart/2005/8/layout/orgChart1"/>
    <dgm:cxn modelId="{47E6181F-A0DC-4150-A164-E9E2FB34961D}" type="presParOf" srcId="{DFF76BE0-0FAE-4052-AAEA-07B48D3445D1}" destId="{298BE128-A4EB-4E5B-BC73-E39B06A75D16}" srcOrd="4" destOrd="0" presId="urn:microsoft.com/office/officeart/2005/8/layout/orgChart1"/>
    <dgm:cxn modelId="{B42A4685-15D9-47A6-B14D-A368802DD234}" type="presParOf" srcId="{DFF76BE0-0FAE-4052-AAEA-07B48D3445D1}" destId="{1A572001-F231-4FA4-B36A-9B092D4ED1A0}" srcOrd="5" destOrd="0" presId="urn:microsoft.com/office/officeart/2005/8/layout/orgChart1"/>
    <dgm:cxn modelId="{2EF7CEA5-75B3-47FC-80E1-C0FA945FB06E}" type="presParOf" srcId="{1A572001-F231-4FA4-B36A-9B092D4ED1A0}" destId="{67FE8F00-6F84-42B3-A821-21BCDBF2DD18}" srcOrd="0" destOrd="0" presId="urn:microsoft.com/office/officeart/2005/8/layout/orgChart1"/>
    <dgm:cxn modelId="{91FBF661-4EA5-4A8E-9024-9C5218BAB732}" type="presParOf" srcId="{67FE8F00-6F84-42B3-A821-21BCDBF2DD18}" destId="{D205E74D-7CB1-4B6A-9DCA-F0931674840F}" srcOrd="0" destOrd="0" presId="urn:microsoft.com/office/officeart/2005/8/layout/orgChart1"/>
    <dgm:cxn modelId="{12F9D39B-14BA-4753-A7FD-461E02D9759B}" type="presParOf" srcId="{67FE8F00-6F84-42B3-A821-21BCDBF2DD18}" destId="{6D37386B-C98D-4EFF-811E-90CB018609FD}" srcOrd="1" destOrd="0" presId="urn:microsoft.com/office/officeart/2005/8/layout/orgChart1"/>
    <dgm:cxn modelId="{CB025D9A-0883-4750-93B0-3B8CD1A47CFD}" type="presParOf" srcId="{1A572001-F231-4FA4-B36A-9B092D4ED1A0}" destId="{3B67583E-F16F-4BB8-9FCE-A472B68D321D}" srcOrd="1" destOrd="0" presId="urn:microsoft.com/office/officeart/2005/8/layout/orgChart1"/>
    <dgm:cxn modelId="{7F01D2A8-CDC4-408D-B7B2-60DA31222112}" type="presParOf" srcId="{1A572001-F231-4FA4-B36A-9B092D4ED1A0}" destId="{6565EB8C-E8D6-4F8D-8DE8-BA889A724D3B}" srcOrd="2" destOrd="0" presId="urn:microsoft.com/office/officeart/2005/8/layout/orgChart1"/>
    <dgm:cxn modelId="{16708EB4-D647-4A3D-B053-2F404E7AB14C}" type="presParOf" srcId="{B13077A1-08B7-49AA-9E01-07478F3E6BDC}" destId="{7F7545EC-2928-4410-AFF4-F7466091B63A}"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98BE128-A4EB-4E5B-BC73-E39B06A75D16}">
      <dsp:nvSpPr>
        <dsp:cNvPr id="0" name=""/>
        <dsp:cNvSpPr/>
      </dsp:nvSpPr>
      <dsp:spPr>
        <a:xfrm>
          <a:off x="4114799" y="2010352"/>
          <a:ext cx="2911251" cy="505258"/>
        </a:xfrm>
        <a:custGeom>
          <a:avLst/>
          <a:gdLst/>
          <a:ahLst/>
          <a:cxnLst/>
          <a:rect l="0" t="0" r="0" b="0"/>
          <a:pathLst>
            <a:path>
              <a:moveTo>
                <a:pt x="0" y="0"/>
              </a:moveTo>
              <a:lnTo>
                <a:pt x="0" y="252629"/>
              </a:lnTo>
              <a:lnTo>
                <a:pt x="2911251" y="252629"/>
              </a:lnTo>
              <a:lnTo>
                <a:pt x="2911251" y="505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91CAA2-B014-40F9-ACEA-E7AD5B6842FF}">
      <dsp:nvSpPr>
        <dsp:cNvPr id="0" name=""/>
        <dsp:cNvSpPr/>
      </dsp:nvSpPr>
      <dsp:spPr>
        <a:xfrm>
          <a:off x="4069079" y="2010352"/>
          <a:ext cx="91440" cy="505258"/>
        </a:xfrm>
        <a:custGeom>
          <a:avLst/>
          <a:gdLst/>
          <a:ahLst/>
          <a:cxnLst/>
          <a:rect l="0" t="0" r="0" b="0"/>
          <a:pathLst>
            <a:path>
              <a:moveTo>
                <a:pt x="45720" y="0"/>
              </a:moveTo>
              <a:lnTo>
                <a:pt x="45720" y="505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E299B7-C981-428C-B668-9E3E92EB9D04}">
      <dsp:nvSpPr>
        <dsp:cNvPr id="0" name=""/>
        <dsp:cNvSpPr/>
      </dsp:nvSpPr>
      <dsp:spPr>
        <a:xfrm>
          <a:off x="1203548" y="2010352"/>
          <a:ext cx="2911251" cy="505258"/>
        </a:xfrm>
        <a:custGeom>
          <a:avLst/>
          <a:gdLst/>
          <a:ahLst/>
          <a:cxnLst/>
          <a:rect l="0" t="0" r="0" b="0"/>
          <a:pathLst>
            <a:path>
              <a:moveTo>
                <a:pt x="2911251" y="0"/>
              </a:moveTo>
              <a:lnTo>
                <a:pt x="2911251" y="252629"/>
              </a:lnTo>
              <a:lnTo>
                <a:pt x="0" y="252629"/>
              </a:lnTo>
              <a:lnTo>
                <a:pt x="0" y="505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19A978-A430-4F1F-B80C-9C450403150F}">
      <dsp:nvSpPr>
        <dsp:cNvPr id="0" name=""/>
        <dsp:cNvSpPr/>
      </dsp:nvSpPr>
      <dsp:spPr>
        <a:xfrm>
          <a:off x="2911803" y="807355"/>
          <a:ext cx="2405992" cy="120299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After 3m CHECK U/S assess bleeding risk (&amp; discuss indefinite </a:t>
          </a:r>
          <a:r>
            <a:rPr lang="en-US" sz="1700" kern="1200" dirty="0" err="1" smtClean="0"/>
            <a:t>tx</a:t>
          </a:r>
          <a:r>
            <a:rPr lang="en-US" sz="1700" kern="1200" dirty="0" smtClean="0"/>
            <a:t> if </a:t>
          </a:r>
          <a:r>
            <a:rPr lang="en-US" sz="1700" kern="1200" dirty="0" err="1" smtClean="0"/>
            <a:t>pt</a:t>
          </a:r>
          <a:r>
            <a:rPr lang="en-US" sz="1700" kern="1200" dirty="0" smtClean="0"/>
            <a:t> with PE, Male or thrombophilia)</a:t>
          </a:r>
          <a:endParaRPr lang="en-US" sz="1700" kern="1200" dirty="0"/>
        </a:p>
      </dsp:txBody>
      <dsp:txXfrm>
        <a:off x="2911803" y="807355"/>
        <a:ext cx="2405992" cy="1202996"/>
      </dsp:txXfrm>
    </dsp:sp>
    <dsp:sp modelId="{B80C5740-A330-4912-A5F2-6DA4A93B6BC4}">
      <dsp:nvSpPr>
        <dsp:cNvPr id="0" name=""/>
        <dsp:cNvSpPr/>
      </dsp:nvSpPr>
      <dsp:spPr>
        <a:xfrm>
          <a:off x="552" y="2515610"/>
          <a:ext cx="2405992" cy="120299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Female: No residual clot. Clinical risk rule &lt;1, stop AC</a:t>
          </a:r>
          <a:endParaRPr lang="en-US" sz="1700" kern="1200" dirty="0"/>
        </a:p>
      </dsp:txBody>
      <dsp:txXfrm>
        <a:off x="552" y="2515610"/>
        <a:ext cx="2405992" cy="1202996"/>
      </dsp:txXfrm>
    </dsp:sp>
    <dsp:sp modelId="{2126019C-346E-4123-9652-5B6284DA2FAB}">
      <dsp:nvSpPr>
        <dsp:cNvPr id="0" name=""/>
        <dsp:cNvSpPr/>
      </dsp:nvSpPr>
      <dsp:spPr>
        <a:xfrm>
          <a:off x="2911803" y="2515610"/>
          <a:ext cx="2405992" cy="120299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Male: No residual clot, stop AC, measure d-dimer after 30d and stop if normal.</a:t>
          </a:r>
          <a:endParaRPr lang="en-US" sz="1700" kern="1200" dirty="0"/>
        </a:p>
      </dsp:txBody>
      <dsp:txXfrm>
        <a:off x="2911803" y="2515610"/>
        <a:ext cx="2405992" cy="1202996"/>
      </dsp:txXfrm>
    </dsp:sp>
    <dsp:sp modelId="{D205E74D-7CB1-4B6A-9DCA-F0931674840F}">
      <dsp:nvSpPr>
        <dsp:cNvPr id="0" name=""/>
        <dsp:cNvSpPr/>
      </dsp:nvSpPr>
      <dsp:spPr>
        <a:xfrm>
          <a:off x="5823054" y="2515610"/>
          <a:ext cx="2405992" cy="120299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Evidence of residual clot, continue AC and repeat U/S</a:t>
          </a:r>
          <a:endParaRPr lang="en-US" sz="1700" kern="1200" dirty="0"/>
        </a:p>
      </dsp:txBody>
      <dsp:txXfrm>
        <a:off x="5823054" y="2515610"/>
        <a:ext cx="2405992" cy="120299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3945B5E4-0729-4D85-8617-CD82AFE08E65}" type="datetimeFigureOut">
              <a:rPr lang="en-US" smtClean="0"/>
              <a:pPr/>
              <a:t>11/9/2012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638AD2D-B77F-4894-8372-7AFB3FF362F0}" type="slidenum">
              <a:rPr lang="en-US" smtClean="0"/>
              <a:pPr/>
              <a:t>‹#›</a:t>
            </a:fld>
            <a:endParaRPr lang="en-US"/>
          </a:p>
        </p:txBody>
      </p:sp>
    </p:spTree>
    <p:extLst>
      <p:ext uri="{BB962C8B-B14F-4D97-AF65-F5344CB8AC3E}">
        <p14:creationId xmlns:p14="http://schemas.microsoft.com/office/powerpoint/2010/main" xmlns="" val="3511630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0DAD376-6013-4607-83C7-4540AFA91861}" type="datetimeFigureOut">
              <a:rPr lang="en-US" smtClean="0"/>
              <a:pPr/>
              <a:t>11/9/2012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CD032A48-938F-4BE2-A23B-337862061FB2}" type="slidenum">
              <a:rPr lang="en-US" smtClean="0"/>
              <a:pPr/>
              <a:t>‹#›</a:t>
            </a:fld>
            <a:endParaRPr lang="en-US"/>
          </a:p>
        </p:txBody>
      </p:sp>
    </p:spTree>
    <p:extLst>
      <p:ext uri="{BB962C8B-B14F-4D97-AF65-F5344CB8AC3E}">
        <p14:creationId xmlns:p14="http://schemas.microsoft.com/office/powerpoint/2010/main" xmlns="" val="23641293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lstStyle>
            <a:lvl1pPr eaLnBrk="0" hangingPunct="0">
              <a:defRPr sz="2400">
                <a:solidFill>
                  <a:srgbClr val="000000"/>
                </a:solidFill>
                <a:latin typeface="Times New Roman" pitchFamily="18" charset="0"/>
                <a:ea typeface="ヒラギノ明朝 ProN W3" charset="-128"/>
                <a:sym typeface="Times New Roman" pitchFamily="18" charset="0"/>
              </a:defRPr>
            </a:lvl1pPr>
            <a:lvl2pPr marL="757066" indent="-291179" eaLnBrk="0" hangingPunct="0">
              <a:defRPr sz="2400">
                <a:solidFill>
                  <a:srgbClr val="000000"/>
                </a:solidFill>
                <a:latin typeface="Times New Roman" pitchFamily="18" charset="0"/>
                <a:ea typeface="ヒラギノ明朝 ProN W3" charset="-128"/>
                <a:sym typeface="Times New Roman" pitchFamily="18" charset="0"/>
              </a:defRPr>
            </a:lvl2pPr>
            <a:lvl3pPr marL="1164717" indent="-232943" eaLnBrk="0" hangingPunct="0">
              <a:defRPr sz="2400">
                <a:solidFill>
                  <a:srgbClr val="000000"/>
                </a:solidFill>
                <a:latin typeface="Times New Roman" pitchFamily="18" charset="0"/>
                <a:ea typeface="ヒラギノ明朝 ProN W3" charset="-128"/>
                <a:sym typeface="Times New Roman" pitchFamily="18" charset="0"/>
              </a:defRPr>
            </a:lvl3pPr>
            <a:lvl4pPr marL="1630604" indent="-232943" eaLnBrk="0" hangingPunct="0">
              <a:defRPr sz="2400">
                <a:solidFill>
                  <a:srgbClr val="000000"/>
                </a:solidFill>
                <a:latin typeface="Times New Roman" pitchFamily="18" charset="0"/>
                <a:ea typeface="ヒラギノ明朝 ProN W3" charset="-128"/>
                <a:sym typeface="Times New Roman" pitchFamily="18" charset="0"/>
              </a:defRPr>
            </a:lvl4pPr>
            <a:lvl5pPr marL="2096491" indent="-232943" eaLnBrk="0" hangingPunct="0">
              <a:defRPr sz="2400">
                <a:solidFill>
                  <a:srgbClr val="000000"/>
                </a:solidFill>
                <a:latin typeface="Times New Roman" pitchFamily="18" charset="0"/>
                <a:ea typeface="ヒラギノ明朝 ProN W3" charset="-128"/>
                <a:sym typeface="Times New Roman" pitchFamily="18" charset="0"/>
              </a:defRPr>
            </a:lvl5pPr>
            <a:lvl6pPr marL="2562377" indent="-232943"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6pPr>
            <a:lvl7pPr marL="3028264" indent="-232943"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7pPr>
            <a:lvl8pPr marL="3494151" indent="-232943"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8pPr>
            <a:lvl9pPr marL="3960038" indent="-232943"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9pPr>
          </a:lstStyle>
          <a:p>
            <a:pPr eaLnBrk="1" hangingPunct="1"/>
            <a:fld id="{68571A14-9356-4159-B599-69600378CDEA}" type="slidenum">
              <a:rPr lang="en-US" sz="1200"/>
              <a:pPr eaLnBrk="1" hangingPunct="1"/>
              <a:t>13</a:t>
            </a:fld>
            <a:endParaRPr lang="en-US" sz="1200"/>
          </a:p>
        </p:txBody>
      </p:sp>
      <p:sp>
        <p:nvSpPr>
          <p:cNvPr id="59395" name="Rectangle 2"/>
          <p:cNvSpPr>
            <a:spLocks noGrp="1" noRot="1" noChangeAspect="1" noChangeArrowheads="1" noTextEdit="1"/>
          </p:cNvSpPr>
          <p:nvPr>
            <p:ph type="sldImg"/>
          </p:nvPr>
        </p:nvSpPr>
        <p:spPr>
          <a:ln/>
        </p:spPr>
      </p:sp>
      <p:sp>
        <p:nvSpPr>
          <p:cNvPr id="59396" name="Rectangle 3"/>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lstStyle/>
          <a:p>
            <a:pPr eaLnBrk="1" hangingPunct="1"/>
            <a:r>
              <a:rPr lang="en-US" smtClean="0"/>
              <a:t>Remember: the superficial femoral vein is a deep vein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lstStyle>
            <a:lvl1pPr eaLnBrk="0" hangingPunct="0">
              <a:defRPr sz="2400">
                <a:solidFill>
                  <a:srgbClr val="000000"/>
                </a:solidFill>
                <a:latin typeface="Times New Roman" pitchFamily="18" charset="0"/>
                <a:ea typeface="ヒラギノ明朝 ProN W3" charset="-128"/>
                <a:sym typeface="Times New Roman" pitchFamily="18" charset="0"/>
              </a:defRPr>
            </a:lvl1pPr>
            <a:lvl2pPr marL="757066" indent="-291179" eaLnBrk="0" hangingPunct="0">
              <a:defRPr sz="2400">
                <a:solidFill>
                  <a:srgbClr val="000000"/>
                </a:solidFill>
                <a:latin typeface="Times New Roman" pitchFamily="18" charset="0"/>
                <a:ea typeface="ヒラギノ明朝 ProN W3" charset="-128"/>
                <a:sym typeface="Times New Roman" pitchFamily="18" charset="0"/>
              </a:defRPr>
            </a:lvl2pPr>
            <a:lvl3pPr marL="1164717" indent="-232943" eaLnBrk="0" hangingPunct="0">
              <a:defRPr sz="2400">
                <a:solidFill>
                  <a:srgbClr val="000000"/>
                </a:solidFill>
                <a:latin typeface="Times New Roman" pitchFamily="18" charset="0"/>
                <a:ea typeface="ヒラギノ明朝 ProN W3" charset="-128"/>
                <a:sym typeface="Times New Roman" pitchFamily="18" charset="0"/>
              </a:defRPr>
            </a:lvl3pPr>
            <a:lvl4pPr marL="1630604" indent="-232943" eaLnBrk="0" hangingPunct="0">
              <a:defRPr sz="2400">
                <a:solidFill>
                  <a:srgbClr val="000000"/>
                </a:solidFill>
                <a:latin typeface="Times New Roman" pitchFamily="18" charset="0"/>
                <a:ea typeface="ヒラギノ明朝 ProN W3" charset="-128"/>
                <a:sym typeface="Times New Roman" pitchFamily="18" charset="0"/>
              </a:defRPr>
            </a:lvl4pPr>
            <a:lvl5pPr marL="2096491" indent="-232943" eaLnBrk="0" hangingPunct="0">
              <a:defRPr sz="2400">
                <a:solidFill>
                  <a:srgbClr val="000000"/>
                </a:solidFill>
                <a:latin typeface="Times New Roman" pitchFamily="18" charset="0"/>
                <a:ea typeface="ヒラギノ明朝 ProN W3" charset="-128"/>
                <a:sym typeface="Times New Roman" pitchFamily="18" charset="0"/>
              </a:defRPr>
            </a:lvl5pPr>
            <a:lvl6pPr marL="2562377" indent="-232943"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6pPr>
            <a:lvl7pPr marL="3028264" indent="-232943"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7pPr>
            <a:lvl8pPr marL="3494151" indent="-232943"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8pPr>
            <a:lvl9pPr marL="3960038" indent="-232943"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9pPr>
          </a:lstStyle>
          <a:p>
            <a:pPr eaLnBrk="1" hangingPunct="1"/>
            <a:fld id="{3DDA17D1-B14A-4630-8237-934BC0E3E45A}" type="slidenum">
              <a:rPr lang="en-US" sz="1200"/>
              <a:pPr eaLnBrk="1" hangingPunct="1"/>
              <a:t>19</a:t>
            </a:fld>
            <a:endParaRPr lang="en-US" sz="1200"/>
          </a:p>
        </p:txBody>
      </p:sp>
      <p:sp>
        <p:nvSpPr>
          <p:cNvPr id="63491" name="Rectangle 2"/>
          <p:cNvSpPr>
            <a:spLocks noGrp="1" noRot="1" noChangeAspect="1" noChangeArrowheads="1" noTextEdit="1"/>
          </p:cNvSpPr>
          <p:nvPr>
            <p:ph type="sldImg"/>
          </p:nvPr>
        </p:nvSpPr>
        <p:spPr>
          <a:ln/>
        </p:spPr>
      </p:sp>
      <p:sp>
        <p:nvSpPr>
          <p:cNvPr id="63492" name="Rectangle 3"/>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lstStyle/>
          <a:p>
            <a:pPr eaLnBrk="1" hangingPunct="1"/>
            <a:r>
              <a:rPr lang="en-US" smtClean="0"/>
              <a:t>This is why duration of therapy is based on provoked vs. unprovoked</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PREVENT:</a:t>
            </a:r>
            <a:r>
              <a:rPr lang="en-US" baseline="0" dirty="0" smtClean="0"/>
              <a:t> Idiopathic DVT</a:t>
            </a:r>
          </a:p>
          <a:p>
            <a:r>
              <a:rPr lang="en-US" baseline="0" dirty="0" smtClean="0"/>
              <a:t>THRIVE</a:t>
            </a:r>
            <a:endParaRPr lang="en-US" dirty="0"/>
          </a:p>
        </p:txBody>
      </p:sp>
      <p:sp>
        <p:nvSpPr>
          <p:cNvPr id="4" name="Slide Number Placeholder 3"/>
          <p:cNvSpPr>
            <a:spLocks noGrp="1"/>
          </p:cNvSpPr>
          <p:nvPr>
            <p:ph type="sldNum" sz="quarter" idx="10"/>
          </p:nvPr>
        </p:nvSpPr>
        <p:spPr/>
        <p:txBody>
          <a:bodyPr/>
          <a:lstStyle/>
          <a:p>
            <a:fld id="{CD032A48-938F-4BE2-A23B-337862061FB2}" type="slidenum">
              <a:rPr lang="en-US" smtClean="0"/>
              <a:pPr/>
              <a:t>20</a:t>
            </a:fld>
            <a:endParaRPr lang="en-US"/>
          </a:p>
        </p:txBody>
      </p:sp>
    </p:spTree>
    <p:extLst>
      <p:ext uri="{BB962C8B-B14F-4D97-AF65-F5344CB8AC3E}">
        <p14:creationId xmlns:p14="http://schemas.microsoft.com/office/powerpoint/2010/main" xmlns="" val="4254276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lstStyle>
            <a:lvl1pPr eaLnBrk="0" hangingPunct="0">
              <a:defRPr sz="2400">
                <a:solidFill>
                  <a:srgbClr val="000000"/>
                </a:solidFill>
                <a:latin typeface="Times New Roman" pitchFamily="18" charset="0"/>
                <a:ea typeface="ヒラギノ明朝 ProN W3" charset="-128"/>
                <a:sym typeface="Times New Roman" pitchFamily="18" charset="0"/>
              </a:defRPr>
            </a:lvl1pPr>
            <a:lvl2pPr marL="757066" indent="-291179" eaLnBrk="0" hangingPunct="0">
              <a:defRPr sz="2400">
                <a:solidFill>
                  <a:srgbClr val="000000"/>
                </a:solidFill>
                <a:latin typeface="Times New Roman" pitchFamily="18" charset="0"/>
                <a:ea typeface="ヒラギノ明朝 ProN W3" charset="-128"/>
                <a:sym typeface="Times New Roman" pitchFamily="18" charset="0"/>
              </a:defRPr>
            </a:lvl2pPr>
            <a:lvl3pPr marL="1164717" indent="-232943" eaLnBrk="0" hangingPunct="0">
              <a:defRPr sz="2400">
                <a:solidFill>
                  <a:srgbClr val="000000"/>
                </a:solidFill>
                <a:latin typeface="Times New Roman" pitchFamily="18" charset="0"/>
                <a:ea typeface="ヒラギノ明朝 ProN W3" charset="-128"/>
                <a:sym typeface="Times New Roman" pitchFamily="18" charset="0"/>
              </a:defRPr>
            </a:lvl3pPr>
            <a:lvl4pPr marL="1630604" indent="-232943" eaLnBrk="0" hangingPunct="0">
              <a:defRPr sz="2400">
                <a:solidFill>
                  <a:srgbClr val="000000"/>
                </a:solidFill>
                <a:latin typeface="Times New Roman" pitchFamily="18" charset="0"/>
                <a:ea typeface="ヒラギノ明朝 ProN W3" charset="-128"/>
                <a:sym typeface="Times New Roman" pitchFamily="18" charset="0"/>
              </a:defRPr>
            </a:lvl4pPr>
            <a:lvl5pPr marL="2096491" indent="-232943" eaLnBrk="0" hangingPunct="0">
              <a:defRPr sz="2400">
                <a:solidFill>
                  <a:srgbClr val="000000"/>
                </a:solidFill>
                <a:latin typeface="Times New Roman" pitchFamily="18" charset="0"/>
                <a:ea typeface="ヒラギノ明朝 ProN W3" charset="-128"/>
                <a:sym typeface="Times New Roman" pitchFamily="18" charset="0"/>
              </a:defRPr>
            </a:lvl5pPr>
            <a:lvl6pPr marL="2562377" indent="-232943"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6pPr>
            <a:lvl7pPr marL="3028264" indent="-232943"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7pPr>
            <a:lvl8pPr marL="3494151" indent="-232943"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8pPr>
            <a:lvl9pPr marL="3960038" indent="-232943"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9pPr>
          </a:lstStyle>
          <a:p>
            <a:pPr eaLnBrk="1" hangingPunct="1"/>
            <a:fld id="{460D02EA-1AA6-4CC3-9907-6B66DF505D16}" type="slidenum">
              <a:rPr lang="en-US" sz="1200"/>
              <a:pPr eaLnBrk="1" hangingPunct="1"/>
              <a:t>21</a:t>
            </a:fld>
            <a:endParaRPr lang="en-US" sz="1200"/>
          </a:p>
        </p:txBody>
      </p:sp>
      <p:sp>
        <p:nvSpPr>
          <p:cNvPr id="65539" name="Rectangle 2"/>
          <p:cNvSpPr>
            <a:spLocks noGrp="1" noRot="1" noChangeAspect="1" noChangeArrowheads="1" noTextEdit="1"/>
          </p:cNvSpPr>
          <p:nvPr>
            <p:ph type="sldImg"/>
          </p:nvPr>
        </p:nvSpPr>
        <p:spPr>
          <a:ln/>
        </p:spPr>
      </p:sp>
      <p:sp>
        <p:nvSpPr>
          <p:cNvPr id="65540" name="Rectangle 3"/>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lstStyle/>
          <a:p>
            <a:pPr eaLnBrk="1" hangingPunct="1"/>
            <a:r>
              <a:rPr lang="en-US" smtClean="0"/>
              <a:t>Samuel Z. Goldhaber</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lstStyle>
            <a:lvl1pPr eaLnBrk="0" hangingPunct="0">
              <a:defRPr sz="2400">
                <a:solidFill>
                  <a:srgbClr val="000000"/>
                </a:solidFill>
                <a:latin typeface="Times New Roman" pitchFamily="18" charset="0"/>
                <a:ea typeface="ヒラギノ明朝 ProN W3" charset="-128"/>
                <a:sym typeface="Times New Roman" pitchFamily="18" charset="0"/>
              </a:defRPr>
            </a:lvl1pPr>
            <a:lvl2pPr marL="757066" indent="-291179" eaLnBrk="0" hangingPunct="0">
              <a:defRPr sz="2400">
                <a:solidFill>
                  <a:srgbClr val="000000"/>
                </a:solidFill>
                <a:latin typeface="Times New Roman" pitchFamily="18" charset="0"/>
                <a:ea typeface="ヒラギノ明朝 ProN W3" charset="-128"/>
                <a:sym typeface="Times New Roman" pitchFamily="18" charset="0"/>
              </a:defRPr>
            </a:lvl2pPr>
            <a:lvl3pPr marL="1164717" indent="-232943" eaLnBrk="0" hangingPunct="0">
              <a:defRPr sz="2400">
                <a:solidFill>
                  <a:srgbClr val="000000"/>
                </a:solidFill>
                <a:latin typeface="Times New Roman" pitchFamily="18" charset="0"/>
                <a:ea typeface="ヒラギノ明朝 ProN W3" charset="-128"/>
                <a:sym typeface="Times New Roman" pitchFamily="18" charset="0"/>
              </a:defRPr>
            </a:lvl3pPr>
            <a:lvl4pPr marL="1630604" indent="-232943" eaLnBrk="0" hangingPunct="0">
              <a:defRPr sz="2400">
                <a:solidFill>
                  <a:srgbClr val="000000"/>
                </a:solidFill>
                <a:latin typeface="Times New Roman" pitchFamily="18" charset="0"/>
                <a:ea typeface="ヒラギノ明朝 ProN W3" charset="-128"/>
                <a:sym typeface="Times New Roman" pitchFamily="18" charset="0"/>
              </a:defRPr>
            </a:lvl4pPr>
            <a:lvl5pPr marL="2096491" indent="-232943" eaLnBrk="0" hangingPunct="0">
              <a:defRPr sz="2400">
                <a:solidFill>
                  <a:srgbClr val="000000"/>
                </a:solidFill>
                <a:latin typeface="Times New Roman" pitchFamily="18" charset="0"/>
                <a:ea typeface="ヒラギノ明朝 ProN W3" charset="-128"/>
                <a:sym typeface="Times New Roman" pitchFamily="18" charset="0"/>
              </a:defRPr>
            </a:lvl5pPr>
            <a:lvl6pPr marL="2562377" indent="-232943"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6pPr>
            <a:lvl7pPr marL="3028264" indent="-232943"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7pPr>
            <a:lvl8pPr marL="3494151" indent="-232943"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8pPr>
            <a:lvl9pPr marL="3960038" indent="-232943"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9pPr>
          </a:lstStyle>
          <a:p>
            <a:pPr eaLnBrk="1" hangingPunct="1"/>
            <a:fld id="{D8C9A67A-1116-43B2-82F5-3A1485DC6907}" type="slidenum">
              <a:rPr lang="en-US" sz="1200"/>
              <a:pPr eaLnBrk="1" hangingPunct="1"/>
              <a:t>23</a:t>
            </a:fld>
            <a:endParaRPr lang="en-US" sz="1200"/>
          </a:p>
        </p:txBody>
      </p:sp>
      <p:sp>
        <p:nvSpPr>
          <p:cNvPr id="70659" name="Rectangle 2"/>
          <p:cNvSpPr>
            <a:spLocks noGrp="1" noRot="1" noChangeAspect="1" noChangeArrowheads="1" noTextEdit="1"/>
          </p:cNvSpPr>
          <p:nvPr>
            <p:ph type="sldImg"/>
          </p:nvPr>
        </p:nvSpPr>
        <p:spPr>
          <a:ln/>
        </p:spPr>
      </p:sp>
      <p:sp>
        <p:nvSpPr>
          <p:cNvPr id="70660" name="Rectangle 3"/>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lstStyle/>
          <a:p>
            <a:pPr eaLnBrk="1" hangingPunct="1"/>
            <a:r>
              <a:rPr lang="en-US" smtClean="0"/>
              <a:t>So basically having a thombophilia is much less predictive of recurrence than having an idiopathic VTE.  But this is a small study that didn’t separate out the thrombophilias individually.  Later they do comment that APLA does increase risk of recurrence. Based on this data, both the author of the above study and the author of a recent article in the american journal of medicine (2008) suggests that thrombophilia work up is almost never useful after a first event.  They do recommend testing for APLA as it does have a significant impact on risk of recurrence.</a:t>
            </a:r>
          </a:p>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D008237-8D6A-453A-B72E-EAFCA6211D4E}" type="datetimeFigureOut">
              <a:rPr lang="en-US" smtClean="0"/>
              <a:pPr/>
              <a:t>11/9/2012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A5AB98-FD2E-4F4E-B39D-98D48AAF77F5}" type="slidenum">
              <a:rPr lang="en-US" smtClean="0"/>
              <a:pPr/>
              <a:t>‹#›</a:t>
            </a:fld>
            <a:endParaRPr lang="en-US"/>
          </a:p>
        </p:txBody>
      </p:sp>
    </p:spTree>
    <p:extLst>
      <p:ext uri="{BB962C8B-B14F-4D97-AF65-F5344CB8AC3E}">
        <p14:creationId xmlns:p14="http://schemas.microsoft.com/office/powerpoint/2010/main" xmlns="" val="1971537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008237-8D6A-453A-B72E-EAFCA6211D4E}" type="datetimeFigureOut">
              <a:rPr lang="en-US" smtClean="0"/>
              <a:pPr/>
              <a:t>11/9/2012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A5AB98-FD2E-4F4E-B39D-98D48AAF77F5}" type="slidenum">
              <a:rPr lang="en-US" smtClean="0"/>
              <a:pPr/>
              <a:t>‹#›</a:t>
            </a:fld>
            <a:endParaRPr lang="en-US"/>
          </a:p>
        </p:txBody>
      </p:sp>
    </p:spTree>
    <p:extLst>
      <p:ext uri="{BB962C8B-B14F-4D97-AF65-F5344CB8AC3E}">
        <p14:creationId xmlns:p14="http://schemas.microsoft.com/office/powerpoint/2010/main" xmlns="" val="2603423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008237-8D6A-453A-B72E-EAFCA6211D4E}" type="datetimeFigureOut">
              <a:rPr lang="en-US" smtClean="0"/>
              <a:pPr/>
              <a:t>11/9/2012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A5AB98-FD2E-4F4E-B39D-98D48AAF77F5}" type="slidenum">
              <a:rPr lang="en-US" smtClean="0"/>
              <a:pPr/>
              <a:t>‹#›</a:t>
            </a:fld>
            <a:endParaRPr lang="en-US"/>
          </a:p>
        </p:txBody>
      </p:sp>
    </p:spTree>
    <p:extLst>
      <p:ext uri="{BB962C8B-B14F-4D97-AF65-F5344CB8AC3E}">
        <p14:creationId xmlns:p14="http://schemas.microsoft.com/office/powerpoint/2010/main" xmlns="" val="11990289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1600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876800"/>
          </a:xfrm>
        </p:spPr>
        <p:txBody>
          <a:bodyPr/>
          <a:lstStyle/>
          <a:p>
            <a:pPr lvl="0"/>
            <a:endParaRPr lang="en-US" noProof="0" smtClean="0">
              <a:sym typeface="Times New Roman" pitchFamily="18" charset="0"/>
            </a:endParaRPr>
          </a:p>
        </p:txBody>
      </p:sp>
      <p:sp>
        <p:nvSpPr>
          <p:cNvPr id="4" name="Text Box 3"/>
          <p:cNvSpPr txBox="1">
            <a:spLocks noGrp="1" noChangeArrowheads="1"/>
          </p:cNvSpPr>
          <p:nvPr>
            <p:ph type="sldNum" sz="quarter" idx="10"/>
          </p:nvPr>
        </p:nvSpPr>
        <p:spPr>
          <a:ln/>
        </p:spPr>
        <p:txBody>
          <a:bodyPr/>
          <a:lstStyle>
            <a:lvl1pPr>
              <a:defRPr/>
            </a:lvl1pPr>
          </a:lstStyle>
          <a:p>
            <a:pPr>
              <a:defRPr/>
            </a:pPr>
            <a:fld id="{B36E9C01-DB8F-4804-98B4-058A5746B96B}" type="slidenum">
              <a:rPr lang="en-US"/>
              <a:pPr>
                <a:defRPr/>
              </a:pPr>
              <a:t>‹#›</a:t>
            </a:fld>
            <a:endParaRPr lang="en-US"/>
          </a:p>
        </p:txBody>
      </p:sp>
    </p:spTree>
    <p:extLst>
      <p:ext uri="{BB962C8B-B14F-4D97-AF65-F5344CB8AC3E}">
        <p14:creationId xmlns:p14="http://schemas.microsoft.com/office/powerpoint/2010/main" xmlns="" val="257150867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008237-8D6A-453A-B72E-EAFCA6211D4E}" type="datetimeFigureOut">
              <a:rPr lang="en-US" smtClean="0"/>
              <a:pPr/>
              <a:t>11/9/2012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A5AB98-FD2E-4F4E-B39D-98D48AAF77F5}" type="slidenum">
              <a:rPr lang="en-US" smtClean="0"/>
              <a:pPr/>
              <a:t>‹#›</a:t>
            </a:fld>
            <a:endParaRPr lang="en-US"/>
          </a:p>
        </p:txBody>
      </p:sp>
    </p:spTree>
    <p:extLst>
      <p:ext uri="{BB962C8B-B14F-4D97-AF65-F5344CB8AC3E}">
        <p14:creationId xmlns:p14="http://schemas.microsoft.com/office/powerpoint/2010/main" xmlns="" val="2019412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008237-8D6A-453A-B72E-EAFCA6211D4E}" type="datetimeFigureOut">
              <a:rPr lang="en-US" smtClean="0"/>
              <a:pPr/>
              <a:t>11/9/2012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A5AB98-FD2E-4F4E-B39D-98D48AAF77F5}" type="slidenum">
              <a:rPr lang="en-US" smtClean="0"/>
              <a:pPr/>
              <a:t>‹#›</a:t>
            </a:fld>
            <a:endParaRPr lang="en-US"/>
          </a:p>
        </p:txBody>
      </p:sp>
    </p:spTree>
    <p:extLst>
      <p:ext uri="{BB962C8B-B14F-4D97-AF65-F5344CB8AC3E}">
        <p14:creationId xmlns:p14="http://schemas.microsoft.com/office/powerpoint/2010/main" xmlns="" val="1607615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D008237-8D6A-453A-B72E-EAFCA6211D4E}" type="datetimeFigureOut">
              <a:rPr lang="en-US" smtClean="0"/>
              <a:pPr/>
              <a:t>11/9/2012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A5AB98-FD2E-4F4E-B39D-98D48AAF77F5}" type="slidenum">
              <a:rPr lang="en-US" smtClean="0"/>
              <a:pPr/>
              <a:t>‹#›</a:t>
            </a:fld>
            <a:endParaRPr lang="en-US"/>
          </a:p>
        </p:txBody>
      </p:sp>
    </p:spTree>
    <p:extLst>
      <p:ext uri="{BB962C8B-B14F-4D97-AF65-F5344CB8AC3E}">
        <p14:creationId xmlns:p14="http://schemas.microsoft.com/office/powerpoint/2010/main" xmlns="" val="2847379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D008237-8D6A-453A-B72E-EAFCA6211D4E}" type="datetimeFigureOut">
              <a:rPr lang="en-US" smtClean="0"/>
              <a:pPr/>
              <a:t>11/9/2012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A5AB98-FD2E-4F4E-B39D-98D48AAF77F5}" type="slidenum">
              <a:rPr lang="en-US" smtClean="0"/>
              <a:pPr/>
              <a:t>‹#›</a:t>
            </a:fld>
            <a:endParaRPr lang="en-US"/>
          </a:p>
        </p:txBody>
      </p:sp>
    </p:spTree>
    <p:extLst>
      <p:ext uri="{BB962C8B-B14F-4D97-AF65-F5344CB8AC3E}">
        <p14:creationId xmlns:p14="http://schemas.microsoft.com/office/powerpoint/2010/main" xmlns="" val="37603658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D008237-8D6A-453A-B72E-EAFCA6211D4E}" type="datetimeFigureOut">
              <a:rPr lang="en-US" smtClean="0"/>
              <a:pPr/>
              <a:t>11/9/2012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A5AB98-FD2E-4F4E-B39D-98D48AAF77F5}" type="slidenum">
              <a:rPr lang="en-US" smtClean="0"/>
              <a:pPr/>
              <a:t>‹#›</a:t>
            </a:fld>
            <a:endParaRPr lang="en-US"/>
          </a:p>
        </p:txBody>
      </p:sp>
    </p:spTree>
    <p:extLst>
      <p:ext uri="{BB962C8B-B14F-4D97-AF65-F5344CB8AC3E}">
        <p14:creationId xmlns:p14="http://schemas.microsoft.com/office/powerpoint/2010/main" xmlns="" val="22066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008237-8D6A-453A-B72E-EAFCA6211D4E}" type="datetimeFigureOut">
              <a:rPr lang="en-US" smtClean="0"/>
              <a:pPr/>
              <a:t>11/9/2012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A5AB98-FD2E-4F4E-B39D-98D48AAF77F5}" type="slidenum">
              <a:rPr lang="en-US" smtClean="0"/>
              <a:pPr/>
              <a:t>‹#›</a:t>
            </a:fld>
            <a:endParaRPr lang="en-US"/>
          </a:p>
        </p:txBody>
      </p:sp>
    </p:spTree>
    <p:extLst>
      <p:ext uri="{BB962C8B-B14F-4D97-AF65-F5344CB8AC3E}">
        <p14:creationId xmlns:p14="http://schemas.microsoft.com/office/powerpoint/2010/main" xmlns="" val="867364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008237-8D6A-453A-B72E-EAFCA6211D4E}" type="datetimeFigureOut">
              <a:rPr lang="en-US" smtClean="0"/>
              <a:pPr/>
              <a:t>11/9/2012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A5AB98-FD2E-4F4E-B39D-98D48AAF77F5}" type="slidenum">
              <a:rPr lang="en-US" smtClean="0"/>
              <a:pPr/>
              <a:t>‹#›</a:t>
            </a:fld>
            <a:endParaRPr lang="en-US"/>
          </a:p>
        </p:txBody>
      </p:sp>
    </p:spTree>
    <p:extLst>
      <p:ext uri="{BB962C8B-B14F-4D97-AF65-F5344CB8AC3E}">
        <p14:creationId xmlns:p14="http://schemas.microsoft.com/office/powerpoint/2010/main" xmlns="" val="3962298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008237-8D6A-453A-B72E-EAFCA6211D4E}" type="datetimeFigureOut">
              <a:rPr lang="en-US" smtClean="0"/>
              <a:pPr/>
              <a:t>11/9/2012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A5AB98-FD2E-4F4E-B39D-98D48AAF77F5}" type="slidenum">
              <a:rPr lang="en-US" smtClean="0"/>
              <a:pPr/>
              <a:t>‹#›</a:t>
            </a:fld>
            <a:endParaRPr lang="en-US"/>
          </a:p>
        </p:txBody>
      </p:sp>
    </p:spTree>
    <p:extLst>
      <p:ext uri="{BB962C8B-B14F-4D97-AF65-F5344CB8AC3E}">
        <p14:creationId xmlns:p14="http://schemas.microsoft.com/office/powerpoint/2010/main" xmlns="" val="2461229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008237-8D6A-453A-B72E-EAFCA6211D4E}" type="datetimeFigureOut">
              <a:rPr lang="en-US" smtClean="0"/>
              <a:pPr/>
              <a:t>11/9/2012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A5AB98-FD2E-4F4E-B39D-98D48AAF77F5}" type="slidenum">
              <a:rPr lang="en-US" smtClean="0"/>
              <a:pPr/>
              <a:t>‹#›</a:t>
            </a:fld>
            <a:endParaRPr lang="en-US"/>
          </a:p>
        </p:txBody>
      </p:sp>
    </p:spTree>
    <p:extLst>
      <p:ext uri="{BB962C8B-B14F-4D97-AF65-F5344CB8AC3E}">
        <p14:creationId xmlns:p14="http://schemas.microsoft.com/office/powerpoint/2010/main" xmlns="" val="37828977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Deep Vein Thrombosis</a:t>
            </a:r>
            <a:endParaRPr lang="en-US" dirty="0"/>
          </a:p>
        </p:txBody>
      </p:sp>
      <p:sp>
        <p:nvSpPr>
          <p:cNvPr id="3" name="Subtitle 2"/>
          <p:cNvSpPr>
            <a:spLocks noGrp="1"/>
          </p:cNvSpPr>
          <p:nvPr>
            <p:ph type="subTitle" idx="1"/>
          </p:nvPr>
        </p:nvSpPr>
        <p:spPr/>
        <p:txBody>
          <a:bodyPr>
            <a:normAutofit/>
          </a:bodyPr>
          <a:lstStyle/>
          <a:p>
            <a:r>
              <a:rPr lang="en-US" dirty="0" smtClean="0"/>
              <a:t>Brian M. Johnson, MD</a:t>
            </a:r>
          </a:p>
          <a:p>
            <a:r>
              <a:rPr lang="en-US" dirty="0" smtClean="0"/>
              <a:t>CCRMC PBL</a:t>
            </a:r>
          </a:p>
          <a:p>
            <a:r>
              <a:rPr lang="en-US" dirty="0" smtClean="0"/>
              <a:t>11/7/12</a:t>
            </a:r>
            <a:endParaRPr lang="en-US" dirty="0"/>
          </a:p>
        </p:txBody>
      </p:sp>
    </p:spTree>
    <p:extLst>
      <p:ext uri="{BB962C8B-B14F-4D97-AF65-F5344CB8AC3E}">
        <p14:creationId xmlns:p14="http://schemas.microsoft.com/office/powerpoint/2010/main" xmlns="" val="890321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What’s the probability this patient has a DVT</a:t>
            </a:r>
            <a:r>
              <a:rPr lang="en-US" dirty="0" smtClean="0"/>
              <a:t>?</a:t>
            </a:r>
            <a:endParaRPr lang="en-US" dirty="0"/>
          </a:p>
        </p:txBody>
      </p:sp>
      <p:sp>
        <p:nvSpPr>
          <p:cNvPr id="3" name="Content Placeholder 2"/>
          <p:cNvSpPr>
            <a:spLocks noGrp="1"/>
          </p:cNvSpPr>
          <p:nvPr>
            <p:ph idx="1"/>
          </p:nvPr>
        </p:nvSpPr>
        <p:spPr/>
        <p:txBody>
          <a:bodyPr/>
          <a:lstStyle/>
          <a:p>
            <a:pPr marL="0" indent="0">
              <a:buNone/>
            </a:pPr>
            <a:r>
              <a:rPr lang="en-US" dirty="0" smtClean="0"/>
              <a:t>75%!!</a:t>
            </a:r>
            <a:r>
              <a:rPr lang="en-US" dirty="0" smtClean="0"/>
              <a:t> </a:t>
            </a:r>
            <a:r>
              <a:rPr lang="en-US" dirty="0" smtClean="0"/>
              <a:t>High, with wells score greater than 3</a:t>
            </a:r>
            <a:endParaRPr lang="en-US" dirty="0" smtClean="0"/>
          </a:p>
          <a:p>
            <a:pPr marL="0" indent="0">
              <a:buNone/>
            </a:pPr>
            <a:endParaRPr lang="en-US"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xmlns="" val="36686311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normAutofit fontScale="90000"/>
          </a:bodyPr>
          <a:lstStyle/>
          <a:p>
            <a:r>
              <a:rPr lang="en-US" dirty="0" smtClean="0"/>
              <a:t/>
            </a:r>
            <a:br>
              <a:rPr lang="en-US" dirty="0" smtClean="0"/>
            </a:br>
            <a:r>
              <a:rPr lang="en-US" dirty="0" smtClean="0"/>
              <a:t>What’s </a:t>
            </a:r>
            <a:r>
              <a:rPr lang="en-US" dirty="0"/>
              <a:t>the value of doing a d-dimer?</a:t>
            </a:r>
            <a:br>
              <a:rPr lang="en-US" dirty="0"/>
            </a:br>
            <a:endParaRPr lang="en-US" dirty="0"/>
          </a:p>
        </p:txBody>
      </p:sp>
      <p:sp>
        <p:nvSpPr>
          <p:cNvPr id="3" name="Content Placeholder 2"/>
          <p:cNvSpPr>
            <a:spLocks noGrp="1"/>
          </p:cNvSpPr>
          <p:nvPr>
            <p:ph idx="1"/>
          </p:nvPr>
        </p:nvSpPr>
        <p:spPr/>
        <p:txBody>
          <a:bodyPr/>
          <a:lstStyle/>
          <a:p>
            <a:r>
              <a:rPr lang="en-US" b="1" dirty="0" smtClean="0"/>
              <a:t>If high probability 21% still positive for DVT even with negative D-</a:t>
            </a:r>
            <a:r>
              <a:rPr lang="en-US" b="1" dirty="0" err="1" smtClean="0"/>
              <a:t>dimer</a:t>
            </a:r>
            <a:endParaRPr lang="en-US" b="1" dirty="0"/>
          </a:p>
        </p:txBody>
      </p:sp>
    </p:spTree>
    <p:extLst>
      <p:ext uri="{BB962C8B-B14F-4D97-AF65-F5344CB8AC3E}">
        <p14:creationId xmlns:p14="http://schemas.microsoft.com/office/powerpoint/2010/main" xmlns="" val="31375171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t>
            </a:r>
            <a:r>
              <a:rPr lang="en-US" dirty="0"/>
              <a:t>other test could you preform</a:t>
            </a:r>
            <a:r>
              <a:rPr lang="en-US" dirty="0" smtClean="0"/>
              <a:t>?</a:t>
            </a:r>
            <a:br>
              <a:rPr lang="en-US" dirty="0" smtClean="0"/>
            </a:br>
            <a:endParaRPr lang="en-US" dirty="0"/>
          </a:p>
        </p:txBody>
      </p:sp>
      <p:sp>
        <p:nvSpPr>
          <p:cNvPr id="3" name="Content Placeholder 2"/>
          <p:cNvSpPr>
            <a:spLocks noGrp="1"/>
          </p:cNvSpPr>
          <p:nvPr>
            <p:ph idx="1"/>
          </p:nvPr>
        </p:nvSpPr>
        <p:spPr/>
        <p:txBody>
          <a:bodyPr/>
          <a:lstStyle/>
          <a:p>
            <a:r>
              <a:rPr lang="en-US" dirty="0" smtClean="0"/>
              <a:t>Venous Doppler </a:t>
            </a:r>
          </a:p>
          <a:p>
            <a:r>
              <a:rPr lang="en-US" dirty="0" smtClean="0"/>
              <a:t>(</a:t>
            </a:r>
            <a:r>
              <a:rPr lang="en-US" dirty="0" err="1" smtClean="0"/>
              <a:t>venography</a:t>
            </a:r>
            <a:r>
              <a:rPr lang="en-US" dirty="0" smtClean="0"/>
              <a:t>)</a:t>
            </a:r>
          </a:p>
          <a:p>
            <a:endParaRPr lang="en-US" dirty="0"/>
          </a:p>
        </p:txBody>
      </p:sp>
    </p:spTree>
    <p:extLst>
      <p:ext uri="{BB962C8B-B14F-4D97-AF65-F5344CB8AC3E}">
        <p14:creationId xmlns:p14="http://schemas.microsoft.com/office/powerpoint/2010/main" xmlns="" val="35569562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1"/>
          <p:cNvSpPr>
            <a:spLocks noGrp="1"/>
          </p:cNvSpPr>
          <p:nvPr>
            <p:ph type="sldNum" sz="quarter" idx="10"/>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lstStyle>
            <a:lvl1pPr eaLnBrk="0" hangingPunct="0">
              <a:defRPr sz="2400">
                <a:solidFill>
                  <a:srgbClr val="000000"/>
                </a:solidFill>
                <a:latin typeface="Times New Roman" pitchFamily="18" charset="0"/>
                <a:ea typeface="ヒラギノ明朝 ProN W3" charset="-128"/>
                <a:sym typeface="Times New Roman" pitchFamily="18" charset="0"/>
              </a:defRPr>
            </a:lvl1pPr>
            <a:lvl2pPr marL="742950" indent="-285750" eaLnBrk="0" hangingPunct="0">
              <a:defRPr sz="2400">
                <a:solidFill>
                  <a:srgbClr val="000000"/>
                </a:solidFill>
                <a:latin typeface="Times New Roman" pitchFamily="18" charset="0"/>
                <a:ea typeface="ヒラギノ明朝 ProN W3" charset="-128"/>
                <a:sym typeface="Times New Roman" pitchFamily="18" charset="0"/>
              </a:defRPr>
            </a:lvl2pPr>
            <a:lvl3pPr marL="1143000" indent="-228600" eaLnBrk="0" hangingPunct="0">
              <a:defRPr sz="2400">
                <a:solidFill>
                  <a:srgbClr val="000000"/>
                </a:solidFill>
                <a:latin typeface="Times New Roman" pitchFamily="18" charset="0"/>
                <a:ea typeface="ヒラギノ明朝 ProN W3" charset="-128"/>
                <a:sym typeface="Times New Roman" pitchFamily="18" charset="0"/>
              </a:defRPr>
            </a:lvl3pPr>
            <a:lvl4pPr marL="1600200" indent="-228600" eaLnBrk="0" hangingPunct="0">
              <a:defRPr sz="2400">
                <a:solidFill>
                  <a:srgbClr val="000000"/>
                </a:solidFill>
                <a:latin typeface="Times New Roman" pitchFamily="18" charset="0"/>
                <a:ea typeface="ヒラギノ明朝 ProN W3" charset="-128"/>
                <a:sym typeface="Times New Roman" pitchFamily="18" charset="0"/>
              </a:defRPr>
            </a:lvl4pPr>
            <a:lvl5pPr marL="2057400" indent="-228600" eaLnBrk="0" hangingPunct="0">
              <a:defRPr sz="2400">
                <a:solidFill>
                  <a:srgbClr val="000000"/>
                </a:solidFill>
                <a:latin typeface="Times New Roman" pitchFamily="18" charset="0"/>
                <a:ea typeface="ヒラギノ明朝 ProN W3" charset="-128"/>
                <a:sym typeface="Times New Roman" pitchFamily="18" charset="0"/>
              </a:defRPr>
            </a:lvl5pPr>
            <a:lvl6pPr marL="2514600" indent="-228600"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6pPr>
            <a:lvl7pPr marL="2971800" indent="-228600"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7pPr>
            <a:lvl8pPr marL="3429000" indent="-228600"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8pPr>
            <a:lvl9pPr marL="3886200" indent="-228600"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9pPr>
          </a:lstStyle>
          <a:p>
            <a:pPr eaLnBrk="1" hangingPunct="1"/>
            <a:fld id="{1DCFB024-11C0-442E-B947-E16CD4A352A0}" type="slidenum">
              <a:rPr lang="en-US" sz="1400">
                <a:solidFill>
                  <a:schemeClr val="tx1"/>
                </a:solidFill>
              </a:rPr>
              <a:pPr eaLnBrk="1" hangingPunct="1"/>
              <a:t>13</a:t>
            </a:fld>
            <a:endParaRPr lang="en-US" sz="1400">
              <a:solidFill>
                <a:schemeClr val="tx1"/>
              </a:solidFill>
            </a:endParaRPr>
          </a:p>
        </p:txBody>
      </p:sp>
      <p:pic>
        <p:nvPicPr>
          <p:cNvPr id="13315" name="Picture 2" descr="C:\Documents and Settings\HCMARTINEZ\Desktop\DVT talk\Deep_veins_of_the_leg.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343150" y="474663"/>
            <a:ext cx="4457700" cy="5908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52575613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957" y="325663"/>
            <a:ext cx="8229600" cy="1143000"/>
          </a:xfrm>
        </p:spPr>
        <p:txBody>
          <a:bodyPr>
            <a:normAutofit fontScale="90000"/>
          </a:bodyPr>
          <a:lstStyle/>
          <a:p>
            <a:pPr lvl="0"/>
            <a:r>
              <a:rPr kumimoji="0" lang="en-US" b="0" i="1" u="none" strike="noStrike" cap="none" normalizeH="0" baseline="0" dirty="0" smtClean="0">
                <a:ln>
                  <a:noFill/>
                </a:ln>
                <a:solidFill>
                  <a:schemeClr val="tx1"/>
                </a:solidFill>
                <a:effectLst/>
                <a:latin typeface="Arial" pitchFamily="34" charset="0"/>
                <a:cs typeface="Arial" pitchFamily="34" charset="0"/>
              </a:rPr>
              <a:t>Operating characteristics of diagnostic tests for proximal DVT</a:t>
            </a:r>
            <a:r>
              <a:rPr kumimoji="0" lang="en-US" b="0" i="0" u="none" strike="noStrike" cap="none" normalizeH="0" baseline="30000" dirty="0" smtClean="0">
                <a:ln>
                  <a:noFill/>
                </a:ln>
                <a:solidFill>
                  <a:schemeClr val="tx1"/>
                </a:solidFill>
                <a:effectLst/>
                <a:latin typeface="Arial" pitchFamily="34" charset="0"/>
                <a:cs typeface="Arial" pitchFamily="34" charset="0"/>
              </a:rPr>
              <a:t>*</a:t>
            </a:r>
            <a:r>
              <a:rPr lang="en-US" sz="800" dirty="0">
                <a:latin typeface="Arial" pitchFamily="34" charset="0"/>
                <a:cs typeface="Arial" pitchFamily="34" charset="0"/>
              </a:rPr>
              <a:t> </a:t>
            </a:r>
            <a:r>
              <a:rPr lang="en-US" sz="2000" dirty="0" smtClean="0">
                <a:latin typeface="Arial" pitchFamily="34" charset="0"/>
                <a:cs typeface="Arial" pitchFamily="34" charset="0"/>
              </a:rPr>
              <a:t>Black et al.</a:t>
            </a:r>
            <a:r>
              <a:rPr kumimoji="0" lang="en-US" sz="9600" b="0" i="0" u="none" strike="noStrike" cap="none" normalizeH="0" baseline="0" dirty="0" smtClean="0">
                <a:ln>
                  <a:noFill/>
                </a:ln>
                <a:solidFill>
                  <a:schemeClr val="tx1"/>
                </a:solidFill>
                <a:effectLst/>
                <a:latin typeface="Arial" pitchFamily="34" charset="0"/>
                <a:cs typeface="Arial" pitchFamily="34" charset="0"/>
              </a:rPr>
              <a:t/>
            </a:r>
            <a:br>
              <a:rPr kumimoji="0" lang="en-US" sz="9600" b="0" i="0" u="none" strike="noStrike" cap="none" normalizeH="0" baseline="0" dirty="0" smtClean="0">
                <a:ln>
                  <a:noFill/>
                </a:ln>
                <a:solidFill>
                  <a:schemeClr val="tx1"/>
                </a:solidFill>
                <a:effectLst/>
                <a:latin typeface="Arial" pitchFamily="34" charset="0"/>
                <a:cs typeface="Arial" pitchFamily="34" charset="0"/>
              </a:rPr>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416491251"/>
              </p:ext>
            </p:extLst>
          </p:nvPr>
        </p:nvGraphicFramePr>
        <p:xfrm>
          <a:off x="729202" y="1578498"/>
          <a:ext cx="7728998" cy="3753380"/>
        </p:xfrm>
        <a:graphic>
          <a:graphicData uri="http://schemas.openxmlformats.org/drawingml/2006/table">
            <a:tbl>
              <a:tblPr/>
              <a:tblGrid>
                <a:gridCol w="1709198"/>
                <a:gridCol w="1365040"/>
                <a:gridCol w="1537119"/>
                <a:gridCol w="1537119"/>
                <a:gridCol w="1580522"/>
              </a:tblGrid>
              <a:tr h="341582">
                <a:tc>
                  <a:txBody>
                    <a:bodyPr/>
                    <a:lstStyle/>
                    <a:p>
                      <a:pPr algn="l"/>
                      <a:r>
                        <a:rPr lang="en-US" sz="1700" b="1" i="1" dirty="0"/>
                        <a:t>Diagnostic test </a:t>
                      </a:r>
                      <a:endParaRPr lang="en-US" sz="1700" dirty="0"/>
                    </a:p>
                  </a:txBody>
                  <a:tcPr marL="85396" marR="85396" marT="42698" marB="42698">
                    <a:lnL>
                      <a:noFill/>
                    </a:lnL>
                    <a:lnR>
                      <a:noFill/>
                    </a:lnR>
                    <a:lnT>
                      <a:noFill/>
                    </a:lnT>
                    <a:lnB>
                      <a:noFill/>
                    </a:lnB>
                  </a:tcPr>
                </a:tc>
                <a:tc>
                  <a:txBody>
                    <a:bodyPr/>
                    <a:lstStyle/>
                    <a:p>
                      <a:pPr algn="ctr"/>
                      <a:r>
                        <a:rPr lang="en-US" sz="1700" b="1" i="1"/>
                        <a:t>Sensitivity, % </a:t>
                      </a:r>
                      <a:endParaRPr lang="en-US" sz="1700"/>
                    </a:p>
                  </a:txBody>
                  <a:tcPr marL="85396" marR="85396" marT="42698" marB="42698">
                    <a:lnL>
                      <a:noFill/>
                    </a:lnL>
                    <a:lnR>
                      <a:noFill/>
                    </a:lnR>
                    <a:lnT>
                      <a:noFill/>
                    </a:lnT>
                    <a:lnB>
                      <a:noFill/>
                    </a:lnB>
                  </a:tcPr>
                </a:tc>
                <a:tc>
                  <a:txBody>
                    <a:bodyPr/>
                    <a:lstStyle/>
                    <a:p>
                      <a:pPr algn="ctr"/>
                      <a:r>
                        <a:rPr lang="en-US" sz="1700" b="1" i="1"/>
                        <a:t>Specificity, % </a:t>
                      </a:r>
                      <a:endParaRPr lang="en-US" sz="1700"/>
                    </a:p>
                  </a:txBody>
                  <a:tcPr marL="85396" marR="85396" marT="42698" marB="42698">
                    <a:lnL>
                      <a:noFill/>
                    </a:lnL>
                    <a:lnR>
                      <a:noFill/>
                    </a:lnR>
                    <a:lnT>
                      <a:noFill/>
                    </a:lnT>
                    <a:lnB>
                      <a:noFill/>
                    </a:lnB>
                  </a:tcPr>
                </a:tc>
                <a:tc>
                  <a:txBody>
                    <a:bodyPr/>
                    <a:lstStyle/>
                    <a:p>
                      <a:pPr algn="ctr"/>
                      <a:r>
                        <a:rPr lang="en-US" sz="1700" b="1" i="1" dirty="0"/>
                        <a:t>Positive LR </a:t>
                      </a:r>
                      <a:endParaRPr lang="en-US" sz="1700" dirty="0"/>
                    </a:p>
                  </a:txBody>
                  <a:tcPr marL="85396" marR="85396" marT="42698" marB="42698">
                    <a:lnL>
                      <a:noFill/>
                    </a:lnL>
                    <a:lnR>
                      <a:noFill/>
                    </a:lnR>
                    <a:lnT>
                      <a:noFill/>
                    </a:lnT>
                    <a:lnB>
                      <a:noFill/>
                    </a:lnB>
                  </a:tcPr>
                </a:tc>
                <a:tc>
                  <a:txBody>
                    <a:bodyPr/>
                    <a:lstStyle/>
                    <a:p>
                      <a:pPr algn="ctr"/>
                      <a:r>
                        <a:rPr lang="en-US" sz="1700" b="1" i="1"/>
                        <a:t>Negative LR </a:t>
                      </a:r>
                      <a:endParaRPr lang="en-US" sz="1700"/>
                    </a:p>
                  </a:txBody>
                  <a:tcPr marL="85396" marR="85396" marT="42698" marB="42698">
                    <a:lnL>
                      <a:noFill/>
                    </a:lnL>
                    <a:lnR>
                      <a:noFill/>
                    </a:lnR>
                    <a:lnT>
                      <a:noFill/>
                    </a:lnT>
                    <a:lnB>
                      <a:noFill/>
                    </a:lnB>
                  </a:tcPr>
                </a:tc>
              </a:tr>
              <a:tr h="341582">
                <a:tc>
                  <a:txBody>
                    <a:bodyPr/>
                    <a:lstStyle/>
                    <a:p>
                      <a:pPr algn="l"/>
                      <a:r>
                        <a:rPr lang="en-US" sz="1700"/>
                        <a:t>Venography </a:t>
                      </a:r>
                    </a:p>
                  </a:txBody>
                  <a:tcPr marL="85396" marR="85396" marT="42698" marB="42698">
                    <a:lnL>
                      <a:noFill/>
                    </a:lnL>
                    <a:lnR>
                      <a:noFill/>
                    </a:lnR>
                    <a:lnT>
                      <a:noFill/>
                    </a:lnT>
                    <a:lnB>
                      <a:noFill/>
                    </a:lnB>
                  </a:tcPr>
                </a:tc>
                <a:tc>
                  <a:txBody>
                    <a:bodyPr/>
                    <a:lstStyle/>
                    <a:p>
                      <a:pPr algn="ctr"/>
                      <a:r>
                        <a:rPr lang="en-US" sz="1700"/>
                        <a:t>~100 </a:t>
                      </a:r>
                    </a:p>
                  </a:txBody>
                  <a:tcPr marL="85396" marR="85396" marT="42698" marB="42698">
                    <a:lnL>
                      <a:noFill/>
                    </a:lnL>
                    <a:lnR>
                      <a:noFill/>
                    </a:lnR>
                    <a:lnT>
                      <a:noFill/>
                    </a:lnT>
                    <a:lnB>
                      <a:noFill/>
                    </a:lnB>
                  </a:tcPr>
                </a:tc>
                <a:tc>
                  <a:txBody>
                    <a:bodyPr/>
                    <a:lstStyle/>
                    <a:p>
                      <a:pPr algn="ctr"/>
                      <a:r>
                        <a:rPr lang="en-US" sz="1700"/>
                        <a:t>~100 </a:t>
                      </a:r>
                    </a:p>
                  </a:txBody>
                  <a:tcPr marL="85396" marR="85396" marT="42698" marB="42698">
                    <a:lnL>
                      <a:noFill/>
                    </a:lnL>
                    <a:lnR>
                      <a:noFill/>
                    </a:lnR>
                    <a:lnT>
                      <a:noFill/>
                    </a:lnT>
                    <a:lnB>
                      <a:noFill/>
                    </a:lnB>
                  </a:tcPr>
                </a:tc>
                <a:tc>
                  <a:txBody>
                    <a:bodyPr/>
                    <a:lstStyle/>
                    <a:p>
                      <a:pPr algn="ctr"/>
                      <a:r>
                        <a:rPr lang="en-US" sz="1700" dirty="0"/>
                        <a:t>Infinity </a:t>
                      </a:r>
                    </a:p>
                  </a:txBody>
                  <a:tcPr marL="85396" marR="85396" marT="42698" marB="42698">
                    <a:lnL>
                      <a:noFill/>
                    </a:lnL>
                    <a:lnR>
                      <a:noFill/>
                    </a:lnR>
                    <a:lnT>
                      <a:noFill/>
                    </a:lnT>
                    <a:lnB>
                      <a:noFill/>
                    </a:lnB>
                  </a:tcPr>
                </a:tc>
                <a:tc>
                  <a:txBody>
                    <a:bodyPr/>
                    <a:lstStyle/>
                    <a:p>
                      <a:pPr algn="ctr"/>
                      <a:r>
                        <a:rPr lang="en-US" sz="1700"/>
                        <a:t>0 </a:t>
                      </a:r>
                    </a:p>
                  </a:txBody>
                  <a:tcPr marL="85396" marR="85396" marT="42698" marB="42698">
                    <a:lnL>
                      <a:noFill/>
                    </a:lnL>
                    <a:lnR>
                      <a:noFill/>
                    </a:lnR>
                    <a:lnT>
                      <a:noFill/>
                    </a:lnT>
                    <a:lnB>
                      <a:noFill/>
                    </a:lnB>
                  </a:tcPr>
                </a:tc>
              </a:tr>
              <a:tr h="853955">
                <a:tc>
                  <a:txBody>
                    <a:bodyPr/>
                    <a:lstStyle/>
                    <a:p>
                      <a:pPr algn="l"/>
                      <a:r>
                        <a:rPr lang="en-US" sz="1700" dirty="0"/>
                        <a:t>Duplex ultrasonography </a:t>
                      </a:r>
                    </a:p>
                  </a:txBody>
                  <a:tcPr marL="85396" marR="85396" marT="42698" marB="42698">
                    <a:lnL>
                      <a:noFill/>
                    </a:lnL>
                    <a:lnR>
                      <a:noFill/>
                    </a:lnR>
                    <a:lnT>
                      <a:noFill/>
                    </a:lnT>
                    <a:lnB>
                      <a:noFill/>
                    </a:lnB>
                  </a:tcPr>
                </a:tc>
                <a:tc>
                  <a:txBody>
                    <a:bodyPr/>
                    <a:lstStyle/>
                    <a:p>
                      <a:pPr algn="ctr"/>
                      <a:r>
                        <a:rPr lang="en-US" sz="1700"/>
                        <a:t>95 </a:t>
                      </a:r>
                    </a:p>
                  </a:txBody>
                  <a:tcPr marL="85396" marR="85396" marT="42698" marB="42698">
                    <a:lnL>
                      <a:noFill/>
                    </a:lnL>
                    <a:lnR>
                      <a:noFill/>
                    </a:lnR>
                    <a:lnT>
                      <a:noFill/>
                    </a:lnT>
                    <a:lnB>
                      <a:noFill/>
                    </a:lnB>
                  </a:tcPr>
                </a:tc>
                <a:tc>
                  <a:txBody>
                    <a:bodyPr/>
                    <a:lstStyle/>
                    <a:p>
                      <a:pPr algn="ctr"/>
                      <a:r>
                        <a:rPr lang="en-US" sz="1700"/>
                        <a:t>95 </a:t>
                      </a:r>
                    </a:p>
                  </a:txBody>
                  <a:tcPr marL="85396" marR="85396" marT="42698" marB="42698">
                    <a:lnL>
                      <a:noFill/>
                    </a:lnL>
                    <a:lnR>
                      <a:noFill/>
                    </a:lnR>
                    <a:lnT>
                      <a:noFill/>
                    </a:lnT>
                    <a:lnB>
                      <a:noFill/>
                    </a:lnB>
                  </a:tcPr>
                </a:tc>
                <a:tc>
                  <a:txBody>
                    <a:bodyPr/>
                    <a:lstStyle/>
                    <a:p>
                      <a:pPr algn="ctr"/>
                      <a:r>
                        <a:rPr lang="en-US" sz="1700" dirty="0"/>
                        <a:t>19 </a:t>
                      </a:r>
                    </a:p>
                  </a:txBody>
                  <a:tcPr marL="85396" marR="85396" marT="42698" marB="42698">
                    <a:lnL>
                      <a:noFill/>
                    </a:lnL>
                    <a:lnR>
                      <a:noFill/>
                    </a:lnR>
                    <a:lnT>
                      <a:noFill/>
                    </a:lnT>
                    <a:lnB>
                      <a:noFill/>
                    </a:lnB>
                  </a:tcPr>
                </a:tc>
                <a:tc>
                  <a:txBody>
                    <a:bodyPr/>
                    <a:lstStyle/>
                    <a:p>
                      <a:pPr algn="ctr"/>
                      <a:r>
                        <a:rPr lang="en-US" sz="1700"/>
                        <a:t>0.05 </a:t>
                      </a:r>
                    </a:p>
                  </a:txBody>
                  <a:tcPr marL="85396" marR="85396" marT="42698" marB="42698">
                    <a:lnL>
                      <a:noFill/>
                    </a:lnL>
                    <a:lnR>
                      <a:noFill/>
                    </a:lnR>
                    <a:lnT>
                      <a:noFill/>
                    </a:lnT>
                    <a:lnB>
                      <a:noFill/>
                    </a:lnB>
                  </a:tcPr>
                </a:tc>
              </a:tr>
              <a:tr h="853955">
                <a:tc>
                  <a:txBody>
                    <a:bodyPr/>
                    <a:lstStyle/>
                    <a:p>
                      <a:pPr algn="l"/>
                      <a:r>
                        <a:rPr lang="en-US" sz="1700"/>
                        <a:t>Impedence plethysmography </a:t>
                      </a:r>
                    </a:p>
                  </a:txBody>
                  <a:tcPr marL="85396" marR="85396" marT="42698" marB="42698">
                    <a:lnL>
                      <a:noFill/>
                    </a:lnL>
                    <a:lnR>
                      <a:noFill/>
                    </a:lnR>
                    <a:lnT>
                      <a:noFill/>
                    </a:lnT>
                    <a:lnB>
                      <a:noFill/>
                    </a:lnB>
                  </a:tcPr>
                </a:tc>
                <a:tc>
                  <a:txBody>
                    <a:bodyPr/>
                    <a:lstStyle/>
                    <a:p>
                      <a:pPr algn="ctr"/>
                      <a:r>
                        <a:rPr lang="en-US" sz="1700"/>
                        <a:t>80 </a:t>
                      </a:r>
                    </a:p>
                  </a:txBody>
                  <a:tcPr marL="85396" marR="85396" marT="42698" marB="42698">
                    <a:lnL>
                      <a:noFill/>
                    </a:lnL>
                    <a:lnR>
                      <a:noFill/>
                    </a:lnR>
                    <a:lnT>
                      <a:noFill/>
                    </a:lnT>
                    <a:lnB>
                      <a:noFill/>
                    </a:lnB>
                  </a:tcPr>
                </a:tc>
                <a:tc>
                  <a:txBody>
                    <a:bodyPr/>
                    <a:lstStyle/>
                    <a:p>
                      <a:pPr algn="ctr"/>
                      <a:r>
                        <a:rPr lang="en-US" sz="1700"/>
                        <a:t>95 </a:t>
                      </a:r>
                    </a:p>
                  </a:txBody>
                  <a:tcPr marL="85396" marR="85396" marT="42698" marB="42698">
                    <a:lnL>
                      <a:noFill/>
                    </a:lnL>
                    <a:lnR>
                      <a:noFill/>
                    </a:lnR>
                    <a:lnT>
                      <a:noFill/>
                    </a:lnT>
                    <a:lnB>
                      <a:noFill/>
                    </a:lnB>
                  </a:tcPr>
                </a:tc>
                <a:tc>
                  <a:txBody>
                    <a:bodyPr/>
                    <a:lstStyle/>
                    <a:p>
                      <a:pPr algn="ctr"/>
                      <a:r>
                        <a:rPr lang="en-US" sz="1700" dirty="0"/>
                        <a:t>16 </a:t>
                      </a:r>
                    </a:p>
                  </a:txBody>
                  <a:tcPr marL="85396" marR="85396" marT="42698" marB="42698">
                    <a:lnL>
                      <a:noFill/>
                    </a:lnL>
                    <a:lnR>
                      <a:noFill/>
                    </a:lnR>
                    <a:lnT>
                      <a:noFill/>
                    </a:lnT>
                    <a:lnB>
                      <a:noFill/>
                    </a:lnB>
                  </a:tcPr>
                </a:tc>
                <a:tc>
                  <a:txBody>
                    <a:bodyPr/>
                    <a:lstStyle/>
                    <a:p>
                      <a:pPr algn="ctr"/>
                      <a:r>
                        <a:rPr lang="en-US" sz="1700" dirty="0"/>
                        <a:t>0.21 </a:t>
                      </a:r>
                    </a:p>
                  </a:txBody>
                  <a:tcPr marL="85396" marR="85396" marT="42698" marB="42698">
                    <a:lnL>
                      <a:noFill/>
                    </a:lnL>
                    <a:lnR>
                      <a:noFill/>
                    </a:lnR>
                    <a:lnT>
                      <a:noFill/>
                    </a:lnT>
                    <a:lnB>
                      <a:noFill/>
                    </a:lnB>
                  </a:tcPr>
                </a:tc>
              </a:tr>
              <a:tr h="597769">
                <a:tc>
                  <a:txBody>
                    <a:bodyPr/>
                    <a:lstStyle/>
                    <a:p>
                      <a:pPr algn="l"/>
                      <a:r>
                        <a:rPr lang="en-US" sz="1700"/>
                        <a:t>Iodine 125 fibrinogen scan </a:t>
                      </a:r>
                    </a:p>
                  </a:txBody>
                  <a:tcPr marL="85396" marR="85396" marT="42698" marB="42698">
                    <a:lnL>
                      <a:noFill/>
                    </a:lnL>
                    <a:lnR>
                      <a:noFill/>
                    </a:lnR>
                    <a:lnT>
                      <a:noFill/>
                    </a:lnT>
                    <a:lnB>
                      <a:noFill/>
                    </a:lnB>
                  </a:tcPr>
                </a:tc>
                <a:tc>
                  <a:txBody>
                    <a:bodyPr/>
                    <a:lstStyle/>
                    <a:p>
                      <a:pPr algn="ctr"/>
                      <a:r>
                        <a:rPr lang="en-US" sz="1700"/>
                        <a:t>79 </a:t>
                      </a:r>
                    </a:p>
                  </a:txBody>
                  <a:tcPr marL="85396" marR="85396" marT="42698" marB="42698">
                    <a:lnL>
                      <a:noFill/>
                    </a:lnL>
                    <a:lnR>
                      <a:noFill/>
                    </a:lnR>
                    <a:lnT>
                      <a:noFill/>
                    </a:lnT>
                    <a:lnB>
                      <a:noFill/>
                    </a:lnB>
                  </a:tcPr>
                </a:tc>
                <a:tc>
                  <a:txBody>
                    <a:bodyPr/>
                    <a:lstStyle/>
                    <a:p>
                      <a:pPr algn="ctr"/>
                      <a:r>
                        <a:rPr lang="en-US" sz="1700"/>
                        <a:t>62 </a:t>
                      </a:r>
                    </a:p>
                  </a:txBody>
                  <a:tcPr marL="85396" marR="85396" marT="42698" marB="42698">
                    <a:lnL>
                      <a:noFill/>
                    </a:lnL>
                    <a:lnR>
                      <a:noFill/>
                    </a:lnR>
                    <a:lnT>
                      <a:noFill/>
                    </a:lnT>
                    <a:lnB>
                      <a:noFill/>
                    </a:lnB>
                  </a:tcPr>
                </a:tc>
                <a:tc>
                  <a:txBody>
                    <a:bodyPr/>
                    <a:lstStyle/>
                    <a:p>
                      <a:pPr algn="ctr"/>
                      <a:r>
                        <a:rPr lang="en-US" sz="1700"/>
                        <a:t>2.1 </a:t>
                      </a:r>
                    </a:p>
                  </a:txBody>
                  <a:tcPr marL="85396" marR="85396" marT="42698" marB="42698">
                    <a:lnL>
                      <a:noFill/>
                    </a:lnL>
                    <a:lnR>
                      <a:noFill/>
                    </a:lnR>
                    <a:lnT>
                      <a:noFill/>
                    </a:lnT>
                    <a:lnB>
                      <a:noFill/>
                    </a:lnB>
                  </a:tcPr>
                </a:tc>
                <a:tc>
                  <a:txBody>
                    <a:bodyPr/>
                    <a:lstStyle/>
                    <a:p>
                      <a:pPr algn="ctr"/>
                      <a:r>
                        <a:rPr lang="en-US" sz="1700" dirty="0"/>
                        <a:t>0.34 </a:t>
                      </a:r>
                    </a:p>
                  </a:txBody>
                  <a:tcPr marL="85396" marR="85396" marT="42698" marB="42698">
                    <a:lnL>
                      <a:noFill/>
                    </a:lnL>
                    <a:lnR>
                      <a:noFill/>
                    </a:lnR>
                    <a:lnT>
                      <a:noFill/>
                    </a:lnT>
                    <a:lnB>
                      <a:noFill/>
                    </a:lnB>
                  </a:tcPr>
                </a:tc>
              </a:tr>
              <a:tr h="408486">
                <a:tc>
                  <a:txBody>
                    <a:bodyPr/>
                    <a:lstStyle/>
                    <a:p>
                      <a:pPr algn="l"/>
                      <a:r>
                        <a:rPr lang="en-US" sz="1700"/>
                        <a:t>D-Dimer level </a:t>
                      </a:r>
                    </a:p>
                  </a:txBody>
                  <a:tcPr marL="85396" marR="85396" marT="42698" marB="42698">
                    <a:lnL>
                      <a:noFill/>
                    </a:lnL>
                    <a:lnR>
                      <a:noFill/>
                    </a:lnR>
                    <a:lnT>
                      <a:noFill/>
                    </a:lnT>
                    <a:lnB>
                      <a:noFill/>
                    </a:lnB>
                  </a:tcPr>
                </a:tc>
                <a:tc>
                  <a:txBody>
                    <a:bodyPr/>
                    <a:lstStyle/>
                    <a:p>
                      <a:pPr algn="ctr"/>
                      <a:r>
                        <a:rPr lang="en-US" sz="1700"/>
                        <a:t>88-100 </a:t>
                      </a:r>
                    </a:p>
                  </a:txBody>
                  <a:tcPr marL="85396" marR="85396" marT="42698" marB="42698">
                    <a:lnL>
                      <a:noFill/>
                    </a:lnL>
                    <a:lnR>
                      <a:noFill/>
                    </a:lnR>
                    <a:lnT>
                      <a:noFill/>
                    </a:lnT>
                    <a:lnB>
                      <a:noFill/>
                    </a:lnB>
                  </a:tcPr>
                </a:tc>
                <a:tc>
                  <a:txBody>
                    <a:bodyPr/>
                    <a:lstStyle/>
                    <a:p>
                      <a:pPr algn="ctr"/>
                      <a:r>
                        <a:rPr lang="en-US" sz="1700"/>
                        <a:t>55-80 </a:t>
                      </a:r>
                    </a:p>
                  </a:txBody>
                  <a:tcPr marL="85396" marR="85396" marT="42698" marB="42698">
                    <a:lnL>
                      <a:noFill/>
                    </a:lnL>
                    <a:lnR>
                      <a:noFill/>
                    </a:lnR>
                    <a:lnT>
                      <a:noFill/>
                    </a:lnT>
                    <a:lnB>
                      <a:noFill/>
                    </a:lnB>
                  </a:tcPr>
                </a:tc>
                <a:tc>
                  <a:txBody>
                    <a:bodyPr/>
                    <a:lstStyle/>
                    <a:p>
                      <a:pPr algn="ctr"/>
                      <a:r>
                        <a:rPr lang="en-US" sz="1700" dirty="0"/>
                        <a:t>1.9-5.0 </a:t>
                      </a:r>
                    </a:p>
                  </a:txBody>
                  <a:tcPr marL="85396" marR="85396" marT="42698" marB="42698">
                    <a:lnL>
                      <a:noFill/>
                    </a:lnL>
                    <a:lnR>
                      <a:noFill/>
                    </a:lnR>
                    <a:lnT>
                      <a:noFill/>
                    </a:lnT>
                    <a:lnB>
                      <a:noFill/>
                    </a:lnB>
                  </a:tcPr>
                </a:tc>
                <a:tc>
                  <a:txBody>
                    <a:bodyPr/>
                    <a:lstStyle/>
                    <a:p>
                      <a:pPr algn="ctr"/>
                      <a:r>
                        <a:rPr lang="en-US" sz="1700" dirty="0"/>
                        <a:t>0.4-0.02 </a:t>
                      </a:r>
                    </a:p>
                  </a:txBody>
                  <a:tcPr marL="85396" marR="85396" marT="42698" marB="42698">
                    <a:lnL>
                      <a:noFill/>
                    </a:lnL>
                    <a:lnR>
                      <a:noFill/>
                    </a:lnR>
                    <a:lnT>
                      <a:noFill/>
                    </a:lnT>
                    <a:lnB>
                      <a:noFill/>
                    </a:lnB>
                  </a:tcPr>
                </a:tc>
              </a:tr>
              <a:tr h="341582">
                <a:tc gridSpan="5">
                  <a:txBody>
                    <a:bodyPr/>
                    <a:lstStyle/>
                    <a:p>
                      <a:pPr algn="l"/>
                      <a:r>
                        <a:rPr lang="en-US" sz="1700" dirty="0"/>
                        <a:t>LR = likelihood ratio. </a:t>
                      </a:r>
                    </a:p>
                  </a:txBody>
                  <a:tcPr marL="85396" marR="85396" marT="42698" marB="42698">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5" name="Rectangle 1"/>
          <p:cNvSpPr>
            <a:spLocks noChangeArrowheads="1"/>
          </p:cNvSpPr>
          <p:nvPr/>
        </p:nvSpPr>
        <p:spPr bwMode="auto">
          <a:xfrm>
            <a:off x="537957" y="1468663"/>
            <a:ext cx="190706" cy="218624"/>
          </a:xfrm>
          <a:prstGeom prst="rect">
            <a:avLst/>
          </a:prstGeom>
          <a:noFill/>
          <a:ln>
            <a:solidFill>
              <a:schemeClr val="tx1"/>
            </a:solidFill>
          </a:ln>
          <a:effectLst/>
        </p:spPr>
        <p:txBody>
          <a:bodyPr vert="horz" wrap="none" lIns="0" tIns="0" rIns="158700" bIns="7935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900" b="0" i="0" u="sng" strike="noStrike" cap="none" normalizeH="0" baseline="30000" dirty="0" smtClean="0">
                <a:ln>
                  <a:noFill/>
                </a:ln>
                <a:solidFill>
                  <a:srgbClr val="FFFFFF"/>
                </a:solidFill>
                <a:effectLst/>
                <a:latin typeface="Arial" pitchFamily="34" charset="0"/>
                <a:cs typeface="Arial" pitchFamily="34" charset="0"/>
                <a:hlinkClick r:id=""/>
              </a:rPr>
              <a:t>*</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27055037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U/S negative. End of story?</a:t>
            </a:r>
            <a:endParaRPr lang="en-US" dirty="0"/>
          </a:p>
        </p:txBody>
      </p:sp>
      <p:sp>
        <p:nvSpPr>
          <p:cNvPr id="3" name="Content Placeholder 2"/>
          <p:cNvSpPr>
            <a:spLocks noGrp="1"/>
          </p:cNvSpPr>
          <p:nvPr>
            <p:ph idx="1"/>
          </p:nvPr>
        </p:nvSpPr>
        <p:spPr/>
        <p:txBody>
          <a:bodyPr>
            <a:normAutofit/>
          </a:bodyPr>
          <a:lstStyle/>
          <a:p>
            <a:r>
              <a:rPr lang="en-US" dirty="0" smtClean="0"/>
              <a:t>With high probability clinical exam but NEGATIVE U/S</a:t>
            </a:r>
            <a:r>
              <a:rPr lang="en-US" dirty="0" smtClean="0"/>
              <a:t>:</a:t>
            </a:r>
          </a:p>
          <a:p>
            <a:pPr lvl="1"/>
            <a:r>
              <a:rPr lang="en-US" dirty="0" smtClean="0"/>
              <a:t>Consider other imaging, repeat study or obtain D-</a:t>
            </a:r>
            <a:r>
              <a:rPr lang="en-US" dirty="0" err="1" smtClean="0"/>
              <a:t>dimer</a:t>
            </a:r>
            <a:r>
              <a:rPr lang="en-US" dirty="0" smtClean="0"/>
              <a:t>.</a:t>
            </a:r>
          </a:p>
          <a:p>
            <a:pPr lvl="1"/>
            <a:r>
              <a:rPr lang="en-US" dirty="0" smtClean="0"/>
              <a:t>Consider treatment</a:t>
            </a:r>
            <a:endParaRPr lang="en-US" dirty="0" smtClean="0"/>
          </a:p>
        </p:txBody>
      </p:sp>
    </p:spTree>
    <p:extLst>
      <p:ext uri="{BB962C8B-B14F-4D97-AF65-F5344CB8AC3E}">
        <p14:creationId xmlns:p14="http://schemas.microsoft.com/office/powerpoint/2010/main" xmlns="" val="41657897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U/S positive. Can she be treated as an outpatient?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Yes</a:t>
            </a:r>
          </a:p>
          <a:p>
            <a:pPr lvl="1"/>
            <a:r>
              <a:rPr lang="en-US" dirty="0" smtClean="0"/>
              <a:t>Need immediate anticoagulation (i.e. </a:t>
            </a:r>
            <a:r>
              <a:rPr lang="en-US" dirty="0" err="1" smtClean="0"/>
              <a:t>Lovenox</a:t>
            </a:r>
            <a:r>
              <a:rPr lang="en-US" dirty="0" smtClean="0"/>
              <a:t>) then can bridge to </a:t>
            </a:r>
            <a:r>
              <a:rPr lang="en-US" dirty="0" err="1" smtClean="0"/>
              <a:t>warfarin</a:t>
            </a:r>
            <a:endParaRPr lang="en-US" dirty="0" smtClean="0"/>
          </a:p>
          <a:p>
            <a:pPr lvl="1"/>
            <a:endParaRPr lang="en-US" dirty="0" smtClean="0"/>
          </a:p>
          <a:p>
            <a:r>
              <a:rPr lang="en-US" dirty="0" smtClean="0"/>
              <a:t>No</a:t>
            </a:r>
          </a:p>
          <a:p>
            <a:pPr lvl="1"/>
            <a:r>
              <a:rPr lang="en-US" dirty="0" smtClean="0"/>
              <a:t>Obesity </a:t>
            </a:r>
          </a:p>
          <a:p>
            <a:pPr lvl="1"/>
            <a:r>
              <a:rPr lang="en-US" dirty="0" err="1" smtClean="0"/>
              <a:t>Cachetic</a:t>
            </a:r>
            <a:endParaRPr lang="en-US" dirty="0" smtClean="0"/>
          </a:p>
          <a:p>
            <a:pPr lvl="1"/>
            <a:r>
              <a:rPr lang="en-US" dirty="0" smtClean="0"/>
              <a:t>Renal failure (GFR &lt;40)</a:t>
            </a:r>
          </a:p>
          <a:p>
            <a:pPr lvl="1"/>
            <a:r>
              <a:rPr lang="en-US" dirty="0" smtClean="0"/>
              <a:t>High bleeding risk</a:t>
            </a:r>
          </a:p>
          <a:p>
            <a:pPr lvl="1"/>
            <a:r>
              <a:rPr lang="en-US" dirty="0" smtClean="0"/>
              <a:t>Complicated medical history</a:t>
            </a:r>
          </a:p>
          <a:p>
            <a:pPr lvl="1"/>
            <a:r>
              <a:rPr lang="en-US" dirty="0" smtClean="0"/>
              <a:t>Poor resources</a:t>
            </a:r>
            <a:endParaRPr lang="en-US" dirty="0" smtClean="0"/>
          </a:p>
        </p:txBody>
      </p:sp>
    </p:spTree>
    <p:extLst>
      <p:ext uri="{BB962C8B-B14F-4D97-AF65-F5344CB8AC3E}">
        <p14:creationId xmlns:p14="http://schemas.microsoft.com/office/powerpoint/2010/main" xmlns="" val="2904468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For how long?</a:t>
            </a:r>
            <a:endParaRPr lang="en-US" dirty="0"/>
          </a:p>
        </p:txBody>
      </p:sp>
      <p:sp>
        <p:nvSpPr>
          <p:cNvPr id="3" name="Content Placeholder 2"/>
          <p:cNvSpPr>
            <a:spLocks noGrp="1"/>
          </p:cNvSpPr>
          <p:nvPr>
            <p:ph idx="1"/>
          </p:nvPr>
        </p:nvSpPr>
        <p:spPr/>
        <p:txBody>
          <a:bodyPr>
            <a:normAutofit/>
          </a:bodyPr>
          <a:lstStyle/>
          <a:p>
            <a:r>
              <a:rPr lang="en-US" dirty="0" smtClean="0"/>
              <a:t>Unprovoked 6 months?</a:t>
            </a:r>
          </a:p>
          <a:p>
            <a:r>
              <a:rPr lang="en-US" dirty="0" smtClean="0"/>
              <a:t>Provoked 6 months?</a:t>
            </a:r>
            <a:endParaRPr lang="en-US" dirty="0"/>
          </a:p>
        </p:txBody>
      </p:sp>
    </p:spTree>
    <p:extLst>
      <p:ext uri="{BB962C8B-B14F-4D97-AF65-F5344CB8AC3E}">
        <p14:creationId xmlns:p14="http://schemas.microsoft.com/office/powerpoint/2010/main" xmlns="" val="26821123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a:t/>
            </a:r>
            <a:br>
              <a:rPr lang="en-US" dirty="0"/>
            </a:br>
            <a:r>
              <a:rPr lang="en-US" dirty="0" smtClean="0"/>
              <a:t>What’s a provoked DVT and why does it matter?</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r>
              <a:rPr lang="en-US" dirty="0" smtClean="0"/>
              <a:t>Risk factors </a:t>
            </a:r>
          </a:p>
          <a:p>
            <a:pPr lvl="1"/>
            <a:r>
              <a:rPr lang="en-US" dirty="0" smtClean="0"/>
              <a:t>Major: Cancer, Major Surgery, Major trauma</a:t>
            </a:r>
          </a:p>
          <a:p>
            <a:pPr lvl="1"/>
            <a:endParaRPr lang="en-US" dirty="0" smtClean="0"/>
          </a:p>
          <a:p>
            <a:pPr lvl="1"/>
            <a:r>
              <a:rPr lang="en-US" dirty="0" smtClean="0"/>
              <a:t>Minor: </a:t>
            </a:r>
            <a:r>
              <a:rPr lang="en-US" dirty="0" err="1" smtClean="0"/>
              <a:t>Preg</a:t>
            </a:r>
            <a:r>
              <a:rPr lang="en-US" dirty="0" smtClean="0"/>
              <a:t>., long flight, OCP, smoking, minor trauma, minor surgery</a:t>
            </a:r>
          </a:p>
          <a:p>
            <a:pPr lvl="1">
              <a:buNone/>
            </a:pPr>
            <a:endParaRPr lang="en-US" dirty="0" smtClean="0"/>
          </a:p>
        </p:txBody>
      </p:sp>
    </p:spTree>
    <p:extLst>
      <p:ext uri="{BB962C8B-B14F-4D97-AF65-F5344CB8AC3E}">
        <p14:creationId xmlns:p14="http://schemas.microsoft.com/office/powerpoint/2010/main" xmlns="" val="24192081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p:cNvSpPr>
            <a:spLocks noGrp="1" noChangeArrowheads="1"/>
          </p:cNvSpPr>
          <p:nvPr>
            <p:ph type="title"/>
          </p:nvPr>
        </p:nvSpPr>
        <p:spPr/>
        <p:txBody>
          <a:bodyPr rIns="132080">
            <a:normAutofit fontScale="90000"/>
          </a:bodyPr>
          <a:lstStyle/>
          <a:p>
            <a:pPr indent="0" eaLnBrk="1" hangingPunct="1"/>
            <a:r>
              <a:rPr lang="en-US" smtClean="0"/>
              <a:t>Risk of VTE recurrence after stopping anticoagulation</a:t>
            </a:r>
          </a:p>
        </p:txBody>
      </p:sp>
      <p:graphicFrame>
        <p:nvGraphicFramePr>
          <p:cNvPr id="26626" name="Group 2"/>
          <p:cNvGraphicFramePr>
            <a:graphicFrameLocks noGrp="1"/>
          </p:cNvGraphicFramePr>
          <p:nvPr/>
        </p:nvGraphicFramePr>
        <p:xfrm>
          <a:off x="685800" y="1981200"/>
          <a:ext cx="7772400" cy="4114800"/>
        </p:xfrm>
        <a:graphic>
          <a:graphicData uri="http://schemas.openxmlformats.org/drawingml/2006/table">
            <a:tbl>
              <a:tblPr/>
              <a:tblGrid>
                <a:gridCol w="2590800"/>
                <a:gridCol w="2590800"/>
                <a:gridCol w="2590800"/>
              </a:tblGrid>
              <a:tr h="685800">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Risk factor</a:t>
                      </a:r>
                    </a:p>
                  </a:txBody>
                  <a:tcPr marL="50800" marR="50800" marT="50800" marB="50800"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1</a:t>
                      </a:r>
                      <a:r>
                        <a:rPr kumimoji="0" lang="en-US" sz="2800" b="0" i="0" u="none" strike="noStrike" cap="none" normalizeH="0" baseline="30000" smtClean="0">
                          <a:ln>
                            <a:noFill/>
                          </a:ln>
                          <a:solidFill>
                            <a:schemeClr val="tx1"/>
                          </a:solidFill>
                          <a:effectLst/>
                          <a:latin typeface="Times New Roman" pitchFamily="18" charset="0"/>
                          <a:ea typeface="ヒラギノ明朝 ProN W3" charset="-128"/>
                          <a:sym typeface="Times New Roman" pitchFamily="18" charset="0"/>
                        </a:rPr>
                        <a:t>st</a:t>
                      </a: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 year</a:t>
                      </a:r>
                    </a:p>
                  </a:txBody>
                  <a:tcPr marL="50800" marR="50800" marT="50800" marB="508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Next 5 years</a:t>
                      </a:r>
                    </a:p>
                  </a:txBody>
                  <a:tcPr marL="50800" marR="50800" marT="50800" marB="50800"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85800">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Distal DVT</a:t>
                      </a:r>
                    </a:p>
                  </a:txBody>
                  <a:tcPr marL="50800" marR="50800" marT="50800" marB="50800"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3%</a:t>
                      </a:r>
                    </a:p>
                  </a:txBody>
                  <a:tcPr marL="50800" marR="50800" marT="50800" marB="508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&lt;10%</a:t>
                      </a:r>
                    </a:p>
                  </a:txBody>
                  <a:tcPr marL="50800" marR="50800" marT="50800" marB="50800"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85800">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Major transient</a:t>
                      </a:r>
                    </a:p>
                  </a:txBody>
                  <a:tcPr marL="50800" marR="50800" marT="50800" marB="50800"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3%</a:t>
                      </a:r>
                    </a:p>
                  </a:txBody>
                  <a:tcPr marL="50800" marR="50800" marT="50800" marB="508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10%</a:t>
                      </a:r>
                    </a:p>
                  </a:txBody>
                  <a:tcPr marL="50800" marR="50800" marT="50800" marB="50800"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85800">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Minor transient</a:t>
                      </a:r>
                    </a:p>
                  </a:txBody>
                  <a:tcPr marL="50800" marR="50800" marT="50800" marB="50800"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5-6%</a:t>
                      </a:r>
                    </a:p>
                  </a:txBody>
                  <a:tcPr marL="50800" marR="50800" marT="50800" marB="508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15%</a:t>
                      </a:r>
                    </a:p>
                  </a:txBody>
                  <a:tcPr marL="50800" marR="50800" marT="50800" marB="50800"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85800">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Unprovoked</a:t>
                      </a:r>
                    </a:p>
                  </a:txBody>
                  <a:tcPr marL="50800" marR="50800" marT="50800" marB="50800"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At least 10%</a:t>
                      </a:r>
                    </a:p>
                  </a:txBody>
                  <a:tcPr marL="50800" marR="50800" marT="50800" marB="508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30%</a:t>
                      </a:r>
                    </a:p>
                  </a:txBody>
                  <a:tcPr marL="50800" marR="50800" marT="50800" marB="50800"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85800">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Recurrent</a:t>
                      </a:r>
                    </a:p>
                  </a:txBody>
                  <a:tcPr marL="50800" marR="50800" marT="50800" marB="50800"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&gt;10%</a:t>
                      </a:r>
                    </a:p>
                  </a:txBody>
                  <a:tcPr marL="50800" marR="50800" marT="50800" marB="508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&gt;30%</a:t>
                      </a:r>
                    </a:p>
                  </a:txBody>
                  <a:tcPr marL="50800" marR="50800" marT="50800" marB="50800"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3585" name="Text Box 67"/>
          <p:cNvSpPr txBox="1">
            <a:spLocks/>
          </p:cNvSpPr>
          <p:nvPr/>
        </p:nvSpPr>
        <p:spPr bwMode="auto">
          <a:xfrm>
            <a:off x="669925" y="6137275"/>
            <a:ext cx="6332538" cy="82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spAutoFit/>
          </a:bodyPr>
          <a:lstStyle>
            <a:lvl1pPr eaLnBrk="0" hangingPunct="0">
              <a:defRPr sz="2400">
                <a:solidFill>
                  <a:srgbClr val="000000"/>
                </a:solidFill>
                <a:latin typeface="Times New Roman" pitchFamily="18" charset="0"/>
                <a:ea typeface="ヒラギノ明朝 ProN W3" charset="-128"/>
                <a:sym typeface="Times New Roman" pitchFamily="18" charset="0"/>
              </a:defRPr>
            </a:lvl1pPr>
            <a:lvl2pPr marL="742950" indent="-285750" eaLnBrk="0" hangingPunct="0">
              <a:defRPr sz="2400">
                <a:solidFill>
                  <a:srgbClr val="000000"/>
                </a:solidFill>
                <a:latin typeface="Times New Roman" pitchFamily="18" charset="0"/>
                <a:ea typeface="ヒラギノ明朝 ProN W3" charset="-128"/>
                <a:sym typeface="Times New Roman" pitchFamily="18" charset="0"/>
              </a:defRPr>
            </a:lvl2pPr>
            <a:lvl3pPr marL="1143000" indent="-228600" eaLnBrk="0" hangingPunct="0">
              <a:defRPr sz="2400">
                <a:solidFill>
                  <a:srgbClr val="000000"/>
                </a:solidFill>
                <a:latin typeface="Times New Roman" pitchFamily="18" charset="0"/>
                <a:ea typeface="ヒラギノ明朝 ProN W3" charset="-128"/>
                <a:sym typeface="Times New Roman" pitchFamily="18" charset="0"/>
              </a:defRPr>
            </a:lvl3pPr>
            <a:lvl4pPr marL="1600200" indent="-228600" eaLnBrk="0" hangingPunct="0">
              <a:defRPr sz="2400">
                <a:solidFill>
                  <a:srgbClr val="000000"/>
                </a:solidFill>
                <a:latin typeface="Times New Roman" pitchFamily="18" charset="0"/>
                <a:ea typeface="ヒラギノ明朝 ProN W3" charset="-128"/>
                <a:sym typeface="Times New Roman" pitchFamily="18" charset="0"/>
              </a:defRPr>
            </a:lvl4pPr>
            <a:lvl5pPr marL="2057400" indent="-228600" eaLnBrk="0" hangingPunct="0">
              <a:defRPr sz="2400">
                <a:solidFill>
                  <a:srgbClr val="000000"/>
                </a:solidFill>
                <a:latin typeface="Times New Roman" pitchFamily="18" charset="0"/>
                <a:ea typeface="ヒラギノ明朝 ProN W3" charset="-128"/>
                <a:sym typeface="Times New Roman" pitchFamily="18" charset="0"/>
              </a:defRPr>
            </a:lvl5pPr>
            <a:lvl6pPr marL="2514600" indent="-228600"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6pPr>
            <a:lvl7pPr marL="2971800" indent="-228600"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7pPr>
            <a:lvl8pPr marL="3429000" indent="-228600"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8pPr>
            <a:lvl9pPr marL="3886200" indent="-228600"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9pPr>
          </a:lstStyle>
          <a:p>
            <a:pPr eaLnBrk="1" hangingPunct="1"/>
            <a:r>
              <a:rPr lang="en-US"/>
              <a:t>Kearon, American Society Hematology Dec. 2004</a:t>
            </a:r>
          </a:p>
          <a:p>
            <a:pPr eaLnBrk="1" hangingPunct="1"/>
            <a:endParaRPr lang="en-US"/>
          </a:p>
        </p:txBody>
      </p:sp>
    </p:spTree>
    <p:extLst>
      <p:ext uri="{BB962C8B-B14F-4D97-AF65-F5344CB8AC3E}">
        <p14:creationId xmlns:p14="http://schemas.microsoft.com/office/powerpoint/2010/main" xmlns="" val="103743415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1</a:t>
            </a:r>
            <a:endParaRPr lang="en-US" dirty="0"/>
          </a:p>
        </p:txBody>
      </p:sp>
      <p:sp>
        <p:nvSpPr>
          <p:cNvPr id="3" name="Content Placeholder 2"/>
          <p:cNvSpPr>
            <a:spLocks noGrp="1"/>
          </p:cNvSpPr>
          <p:nvPr>
            <p:ph idx="1"/>
          </p:nvPr>
        </p:nvSpPr>
        <p:spPr/>
        <p:txBody>
          <a:bodyPr/>
          <a:lstStyle/>
          <a:p>
            <a:pPr marL="0" indent="0">
              <a:buNone/>
            </a:pPr>
            <a:r>
              <a:rPr lang="en-US" dirty="0"/>
              <a:t>Mrs. Z, a 44-year-old woman without significant PMH, presents for an urgent visit with left leg swelling of two days duration. She takes no medications and reports moderate leg pain but no chest pain, shortness of breath, or palpitations.</a:t>
            </a:r>
          </a:p>
          <a:p>
            <a:endParaRPr lang="en-US" dirty="0"/>
          </a:p>
        </p:txBody>
      </p:sp>
    </p:spTree>
    <p:extLst>
      <p:ext uri="{BB962C8B-B14F-4D97-AF65-F5344CB8AC3E}">
        <p14:creationId xmlns:p14="http://schemas.microsoft.com/office/powerpoint/2010/main" xmlns="" val="16834916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Is longer anticoagulation better in idiopathic DVT?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16539241"/>
              </p:ext>
            </p:extLst>
          </p:nvPr>
        </p:nvGraphicFramePr>
        <p:xfrm>
          <a:off x="457200" y="2438400"/>
          <a:ext cx="8229600" cy="111252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a:txBody>
                    <a:bodyPr/>
                    <a:lstStyle/>
                    <a:p>
                      <a:r>
                        <a:rPr lang="en-US" dirty="0" smtClean="0"/>
                        <a:t>TRIAL</a:t>
                      </a:r>
                      <a:endParaRPr lang="en-US" dirty="0"/>
                    </a:p>
                  </a:txBody>
                  <a:tcPr/>
                </a:tc>
                <a:tc>
                  <a:txBody>
                    <a:bodyPr/>
                    <a:lstStyle/>
                    <a:p>
                      <a:r>
                        <a:rPr lang="en-US" dirty="0" smtClean="0"/>
                        <a:t>Duration</a:t>
                      </a:r>
                      <a:endParaRPr lang="en-US" dirty="0"/>
                    </a:p>
                  </a:txBody>
                  <a:tcPr/>
                </a:tc>
                <a:tc>
                  <a:txBody>
                    <a:bodyPr/>
                    <a:lstStyle/>
                    <a:p>
                      <a:r>
                        <a:rPr lang="en-US" dirty="0" smtClean="0"/>
                        <a:t>Recurrence</a:t>
                      </a:r>
                      <a:endParaRPr lang="en-US" dirty="0"/>
                    </a:p>
                  </a:txBody>
                  <a:tcPr/>
                </a:tc>
                <a:tc>
                  <a:txBody>
                    <a:bodyPr/>
                    <a:lstStyle/>
                    <a:p>
                      <a:r>
                        <a:rPr lang="en-US" dirty="0" smtClean="0"/>
                        <a:t>Duration</a:t>
                      </a:r>
                      <a:endParaRPr lang="en-US" dirty="0"/>
                    </a:p>
                  </a:txBody>
                  <a:tcPr/>
                </a:tc>
                <a:tc>
                  <a:txBody>
                    <a:bodyPr/>
                    <a:lstStyle/>
                    <a:p>
                      <a:r>
                        <a:rPr lang="en-US" dirty="0" smtClean="0"/>
                        <a:t>Recurrence</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THRIVE</a:t>
                      </a:r>
                    </a:p>
                  </a:txBody>
                  <a:tcPr/>
                </a:tc>
                <a:tc>
                  <a:txBody>
                    <a:bodyPr/>
                    <a:lstStyle/>
                    <a:p>
                      <a:r>
                        <a:rPr lang="en-US" dirty="0" smtClean="0"/>
                        <a:t>3mo</a:t>
                      </a:r>
                      <a:endParaRPr lang="en-US" dirty="0"/>
                    </a:p>
                  </a:txBody>
                  <a:tcPr/>
                </a:tc>
                <a:tc>
                  <a:txBody>
                    <a:bodyPr/>
                    <a:lstStyle/>
                    <a:p>
                      <a:r>
                        <a:rPr lang="en-US" dirty="0" smtClean="0"/>
                        <a:t>7.6/ 100pt</a:t>
                      </a:r>
                      <a:r>
                        <a:rPr lang="en-US" baseline="0" dirty="0" smtClean="0"/>
                        <a:t> </a:t>
                      </a:r>
                      <a:r>
                        <a:rPr lang="en-US" baseline="0" dirty="0" err="1" smtClean="0"/>
                        <a:t>yrs</a:t>
                      </a:r>
                      <a:endParaRPr lang="en-US" dirty="0"/>
                    </a:p>
                  </a:txBody>
                  <a:tcPr/>
                </a:tc>
                <a:tc>
                  <a:txBody>
                    <a:bodyPr/>
                    <a:lstStyle/>
                    <a:p>
                      <a:r>
                        <a:rPr lang="en-US" dirty="0" smtClean="0"/>
                        <a:t>2.1 </a:t>
                      </a:r>
                      <a:r>
                        <a:rPr lang="en-US" dirty="0" err="1" smtClean="0"/>
                        <a:t>yrs</a:t>
                      </a:r>
                      <a:endParaRPr lang="en-US" dirty="0"/>
                    </a:p>
                  </a:txBody>
                  <a:tcPr/>
                </a:tc>
                <a:tc>
                  <a:txBody>
                    <a:bodyPr/>
                    <a:lstStyle/>
                    <a:p>
                      <a:r>
                        <a:rPr lang="en-US" dirty="0" smtClean="0"/>
                        <a:t>2.6/100pt</a:t>
                      </a:r>
                      <a:r>
                        <a:rPr lang="en-US" baseline="0" dirty="0" smtClean="0"/>
                        <a:t> </a:t>
                      </a:r>
                      <a:r>
                        <a:rPr lang="en-US" baseline="0" dirty="0" err="1" smtClean="0"/>
                        <a:t>yrs</a:t>
                      </a:r>
                      <a:endParaRPr lang="en-US" dirty="0"/>
                    </a:p>
                  </a:txBody>
                  <a:tcPr/>
                </a:tc>
              </a:tr>
              <a:tr h="370840">
                <a:tc>
                  <a:txBody>
                    <a:bodyPr/>
                    <a:lstStyle/>
                    <a:p>
                      <a:r>
                        <a:rPr lang="en-US" dirty="0" smtClean="0"/>
                        <a:t>PREVENT</a:t>
                      </a:r>
                      <a:endParaRPr lang="en-US" dirty="0"/>
                    </a:p>
                  </a:txBody>
                  <a:tcPr/>
                </a:tc>
                <a:tc>
                  <a:txBody>
                    <a:bodyPr/>
                    <a:lstStyle/>
                    <a:p>
                      <a:r>
                        <a:rPr lang="en-US" dirty="0" smtClean="0"/>
                        <a:t>6mo</a:t>
                      </a:r>
                      <a:endParaRPr lang="en-US" dirty="0"/>
                    </a:p>
                  </a:txBody>
                  <a:tcPr/>
                </a:tc>
                <a:tc>
                  <a:txBody>
                    <a:bodyPr/>
                    <a:lstStyle/>
                    <a:p>
                      <a:r>
                        <a:rPr lang="en-US" dirty="0" smtClean="0"/>
                        <a:t>12.6%</a:t>
                      </a:r>
                      <a:endParaRPr lang="en-US" dirty="0"/>
                    </a:p>
                  </a:txBody>
                  <a:tcPr/>
                </a:tc>
                <a:tc>
                  <a:txBody>
                    <a:bodyPr/>
                    <a:lstStyle/>
                    <a:p>
                      <a:r>
                        <a:rPr lang="en-US" dirty="0" smtClean="0"/>
                        <a:t>18 </a:t>
                      </a:r>
                      <a:r>
                        <a:rPr lang="en-US" dirty="0" err="1" smtClean="0"/>
                        <a:t>mo</a:t>
                      </a:r>
                      <a:endParaRPr lang="en-US" dirty="0"/>
                    </a:p>
                  </a:txBody>
                  <a:tcPr/>
                </a:tc>
                <a:tc>
                  <a:txBody>
                    <a:bodyPr/>
                    <a:lstStyle/>
                    <a:p>
                      <a:r>
                        <a:rPr lang="en-US" dirty="0" smtClean="0"/>
                        <a:t>2.8%</a:t>
                      </a:r>
                      <a:endParaRPr lang="en-US" dirty="0"/>
                    </a:p>
                  </a:txBody>
                  <a:tcPr/>
                </a:tc>
              </a:tr>
            </a:tbl>
          </a:graphicData>
        </a:graphic>
      </p:graphicFrame>
      <p:sp>
        <p:nvSpPr>
          <p:cNvPr id="5" name="TextBox 4"/>
          <p:cNvSpPr txBox="1"/>
          <p:nvPr/>
        </p:nvSpPr>
        <p:spPr>
          <a:xfrm>
            <a:off x="381000" y="5562600"/>
            <a:ext cx="8153400" cy="646331"/>
          </a:xfrm>
          <a:prstGeom prst="rect">
            <a:avLst/>
          </a:prstGeom>
          <a:noFill/>
        </p:spPr>
        <p:txBody>
          <a:bodyPr wrap="square" rtlCol="0">
            <a:spAutoFit/>
          </a:bodyPr>
          <a:lstStyle/>
          <a:p>
            <a:r>
              <a:rPr lang="en-US" dirty="0"/>
              <a:t>Schulman </a:t>
            </a:r>
            <a:r>
              <a:rPr lang="en-US" dirty="0" smtClean="0"/>
              <a:t>et al. N </a:t>
            </a:r>
            <a:r>
              <a:rPr lang="en-US" dirty="0" err="1"/>
              <a:t>Engl</a:t>
            </a:r>
            <a:r>
              <a:rPr lang="en-US" dirty="0"/>
              <a:t> J Med 2003 </a:t>
            </a:r>
            <a:endParaRPr lang="en-US" dirty="0" smtClean="0"/>
          </a:p>
          <a:p>
            <a:r>
              <a:rPr lang="en-US" dirty="0" err="1" smtClean="0"/>
              <a:t>Ridker</a:t>
            </a:r>
            <a:r>
              <a:rPr lang="en-US" dirty="0" smtClean="0"/>
              <a:t> et al. N </a:t>
            </a:r>
            <a:r>
              <a:rPr lang="en-US" dirty="0" err="1"/>
              <a:t>Engl</a:t>
            </a:r>
            <a:r>
              <a:rPr lang="en-US" dirty="0"/>
              <a:t> J Med. </a:t>
            </a:r>
            <a:r>
              <a:rPr lang="en-US" dirty="0" smtClean="0"/>
              <a:t>2003</a:t>
            </a:r>
            <a:endParaRPr lang="en-US" dirty="0"/>
          </a:p>
        </p:txBody>
      </p:sp>
    </p:spTree>
    <p:extLst>
      <p:ext uri="{BB962C8B-B14F-4D97-AF65-F5344CB8AC3E}">
        <p14:creationId xmlns:p14="http://schemas.microsoft.com/office/powerpoint/2010/main" xmlns="" val="3095958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Grp="1" noChangeArrowheads="1"/>
          </p:cNvSpPr>
          <p:nvPr>
            <p:ph type="title"/>
          </p:nvPr>
        </p:nvSpPr>
        <p:spPr>
          <a:xfrm>
            <a:off x="762000" y="0"/>
            <a:ext cx="7772400" cy="1905000"/>
          </a:xfrm>
        </p:spPr>
        <p:txBody>
          <a:bodyPr rIns="132080"/>
          <a:lstStyle/>
          <a:p>
            <a:pPr indent="0" eaLnBrk="1" hangingPunct="1"/>
            <a:r>
              <a:rPr lang="en-US" smtClean="0"/>
              <a:t>Do the experts agree with the ACCP recommendations?  </a:t>
            </a:r>
          </a:p>
        </p:txBody>
      </p:sp>
      <p:graphicFrame>
        <p:nvGraphicFramePr>
          <p:cNvPr id="21551" name="Group 47"/>
          <p:cNvGraphicFramePr>
            <a:graphicFrameLocks noGrp="1"/>
          </p:cNvGraphicFramePr>
          <p:nvPr>
            <p:extLst>
              <p:ext uri="{D42A27DB-BD31-4B8C-83A1-F6EECF244321}">
                <p14:modId xmlns:p14="http://schemas.microsoft.com/office/powerpoint/2010/main" xmlns="" val="3223182819"/>
              </p:ext>
            </p:extLst>
          </p:nvPr>
        </p:nvGraphicFramePr>
        <p:xfrm>
          <a:off x="228600" y="1722438"/>
          <a:ext cx="8458200" cy="4907245"/>
        </p:xfrm>
        <a:graphic>
          <a:graphicData uri="http://schemas.openxmlformats.org/drawingml/2006/table">
            <a:tbl>
              <a:tblPr/>
              <a:tblGrid>
                <a:gridCol w="1358900"/>
                <a:gridCol w="1358900"/>
                <a:gridCol w="1362075"/>
                <a:gridCol w="4378325"/>
              </a:tblGrid>
              <a:tr h="1198725">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endParaRPr kumimoji="0" lang="en-US" sz="2800" b="0" i="0" u="none" strike="noStrike" cap="none" normalizeH="0" baseline="0" dirty="0" smtClean="0">
                        <a:ln>
                          <a:noFill/>
                        </a:ln>
                        <a:solidFill>
                          <a:schemeClr val="tx1"/>
                        </a:solidFill>
                        <a:effectLst/>
                        <a:latin typeface="Times New Roman" pitchFamily="18" charset="0"/>
                        <a:ea typeface="ヒラギノ明朝 ProN W3" charset="-128"/>
                        <a:sym typeface="Times New Roman" pitchFamily="18" charset="0"/>
                      </a:endParaRPr>
                    </a:p>
                  </a:txBody>
                  <a:tcPr marL="50800" marR="50800" marT="50793" marB="50793"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4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8</a:t>
                      </a:r>
                      <a:r>
                        <a:rPr kumimoji="0" lang="en-US" sz="2400" b="0" i="0" u="none" strike="noStrike" cap="none" normalizeH="0" baseline="30000" smtClean="0">
                          <a:ln>
                            <a:noFill/>
                          </a:ln>
                          <a:solidFill>
                            <a:schemeClr val="tx1"/>
                          </a:solidFill>
                          <a:effectLst/>
                          <a:latin typeface="Times New Roman" pitchFamily="18" charset="0"/>
                          <a:ea typeface="ヒラギノ明朝 ProN W3" charset="-128"/>
                          <a:sym typeface="Times New Roman" pitchFamily="18" charset="0"/>
                        </a:rPr>
                        <a:t>th</a:t>
                      </a:r>
                      <a:r>
                        <a:rPr kumimoji="0" lang="en-US" sz="24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 ACCP guideline</a:t>
                      </a:r>
                    </a:p>
                  </a:txBody>
                  <a:tcPr marL="50800" marR="50800" marT="50793" marB="507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4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British Thoracic Society</a:t>
                      </a:r>
                    </a:p>
                  </a:txBody>
                  <a:tcPr marL="50800" marR="50800" marT="50793" marB="507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400" b="0" i="0" u="none" strike="noStrike" cap="none" normalizeH="0" baseline="0" dirty="0" smtClean="0">
                          <a:ln>
                            <a:noFill/>
                          </a:ln>
                          <a:solidFill>
                            <a:schemeClr val="tx1"/>
                          </a:solidFill>
                          <a:effectLst/>
                          <a:latin typeface="Times New Roman" pitchFamily="18" charset="0"/>
                          <a:ea typeface="ヒラギノ明朝 ProN W3" charset="-128"/>
                          <a:sym typeface="Times New Roman" pitchFamily="18" charset="0"/>
                        </a:rPr>
                        <a:t>Recent recommendations</a:t>
                      </a:r>
                    </a:p>
                  </a:txBody>
                  <a:tcPr marL="50800" marR="50800" marT="50793" marB="50793"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98725">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0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First VTE,</a:t>
                      </a:r>
                    </a:p>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0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Provoked</a:t>
                      </a:r>
                    </a:p>
                  </a:txBody>
                  <a:tcPr marL="50800" marR="50800" marT="50793" marB="50793"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4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3 months</a:t>
                      </a:r>
                    </a:p>
                  </a:txBody>
                  <a:tcPr marL="50800" marR="50800" marT="50793" marB="507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4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4-6 weeks</a:t>
                      </a:r>
                    </a:p>
                  </a:txBody>
                  <a:tcPr marL="50800" marR="50800" marT="50793" marB="507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4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3 months if distal or upper extremity; 6 if proximal DVT or PE</a:t>
                      </a:r>
                    </a:p>
                  </a:txBody>
                  <a:tcPr marL="50800" marR="50800" marT="50793" marB="50793"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09513">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0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First VTE,</a:t>
                      </a:r>
                    </a:p>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0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Idiopathic</a:t>
                      </a:r>
                    </a:p>
                  </a:txBody>
                  <a:tcPr marL="50800" marR="50800" marT="50793" marB="50793"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4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At least 3 months, evaluate for indefinite tx</a:t>
                      </a:r>
                    </a:p>
                  </a:txBody>
                  <a:tcPr marL="50800" marR="50800" marT="50793" marB="507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4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3 months</a:t>
                      </a:r>
                    </a:p>
                  </a:txBody>
                  <a:tcPr marL="50800" marR="50800" marT="50793" marB="5079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r>
                        <a:rPr kumimoji="0" lang="en-US" sz="2400" b="0" i="0" u="none" strike="noStrike" cap="none" normalizeH="0" baseline="0" dirty="0" smtClean="0">
                          <a:ln>
                            <a:noFill/>
                          </a:ln>
                          <a:solidFill>
                            <a:schemeClr val="tx1"/>
                          </a:solidFill>
                          <a:effectLst/>
                          <a:latin typeface="Times New Roman" pitchFamily="18" charset="0"/>
                          <a:ea typeface="ヒラギノ明朝 ProN W3" charset="-128"/>
                          <a:sym typeface="Times New Roman" pitchFamily="18" charset="0"/>
                        </a:rPr>
                        <a:t>Indefinite</a:t>
                      </a:r>
                    </a:p>
                    <a:p>
                      <a:pPr marL="39688" marR="0" lvl="0" indent="0" algn="l" defTabSz="914400" rtl="0" eaLnBrk="1" fontAlgn="base" latinLnBrk="0" hangingPunct="1">
                        <a:lnSpc>
                          <a:spcPct val="100000"/>
                        </a:lnSpc>
                        <a:spcBef>
                          <a:spcPct val="0"/>
                        </a:spcBef>
                        <a:spcAft>
                          <a:spcPct val="0"/>
                        </a:spcAft>
                        <a:buClrTx/>
                        <a:buSzPct val="100000"/>
                        <a:buFont typeface="Times New Roman" pitchFamily="18" charset="0"/>
                        <a:buNone/>
                        <a:tabLst/>
                      </a:pPr>
                      <a:endParaRPr kumimoji="0" lang="en-US" sz="2400" b="0" i="0" u="none" strike="noStrike" cap="none" normalizeH="0" baseline="0" dirty="0" smtClean="0">
                        <a:ln>
                          <a:noFill/>
                        </a:ln>
                        <a:solidFill>
                          <a:schemeClr val="tx1"/>
                        </a:solidFill>
                        <a:effectLst/>
                        <a:latin typeface="Times New Roman" pitchFamily="18" charset="0"/>
                        <a:ea typeface="ヒラギノ明朝 ProN W3" charset="-128"/>
                        <a:sym typeface="Times New Roman" pitchFamily="18" charset="0"/>
                      </a:endParaRPr>
                    </a:p>
                  </a:txBody>
                  <a:tcPr marL="50800" marR="50800" marT="50793" marB="50793"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xmlns="" val="154336418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Should I do the thrombophilia work up?</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xmlns="" val="12608207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3"/>
          <p:cNvSpPr>
            <a:spLocks noGrp="1"/>
          </p:cNvSpPr>
          <p:nvPr>
            <p:ph type="sldNum" sz="quarter" idx="10"/>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lstStyle>
            <a:lvl1pPr eaLnBrk="0" hangingPunct="0">
              <a:defRPr sz="2400">
                <a:solidFill>
                  <a:srgbClr val="000000"/>
                </a:solidFill>
                <a:latin typeface="Times New Roman" pitchFamily="18" charset="0"/>
                <a:ea typeface="ヒラギノ明朝 ProN W3" charset="-128"/>
                <a:sym typeface="Times New Roman" pitchFamily="18" charset="0"/>
              </a:defRPr>
            </a:lvl1pPr>
            <a:lvl2pPr marL="742950" indent="-285750" eaLnBrk="0" hangingPunct="0">
              <a:defRPr sz="2400">
                <a:solidFill>
                  <a:srgbClr val="000000"/>
                </a:solidFill>
                <a:latin typeface="Times New Roman" pitchFamily="18" charset="0"/>
                <a:ea typeface="ヒラギノ明朝 ProN W3" charset="-128"/>
                <a:sym typeface="Times New Roman" pitchFamily="18" charset="0"/>
              </a:defRPr>
            </a:lvl2pPr>
            <a:lvl3pPr marL="1143000" indent="-228600" eaLnBrk="0" hangingPunct="0">
              <a:defRPr sz="2400">
                <a:solidFill>
                  <a:srgbClr val="000000"/>
                </a:solidFill>
                <a:latin typeface="Times New Roman" pitchFamily="18" charset="0"/>
                <a:ea typeface="ヒラギノ明朝 ProN W3" charset="-128"/>
                <a:sym typeface="Times New Roman" pitchFamily="18" charset="0"/>
              </a:defRPr>
            </a:lvl3pPr>
            <a:lvl4pPr marL="1600200" indent="-228600" eaLnBrk="0" hangingPunct="0">
              <a:defRPr sz="2400">
                <a:solidFill>
                  <a:srgbClr val="000000"/>
                </a:solidFill>
                <a:latin typeface="Times New Roman" pitchFamily="18" charset="0"/>
                <a:ea typeface="ヒラギノ明朝 ProN W3" charset="-128"/>
                <a:sym typeface="Times New Roman" pitchFamily="18" charset="0"/>
              </a:defRPr>
            </a:lvl4pPr>
            <a:lvl5pPr marL="2057400" indent="-228600" eaLnBrk="0" hangingPunct="0">
              <a:defRPr sz="2400">
                <a:solidFill>
                  <a:srgbClr val="000000"/>
                </a:solidFill>
                <a:latin typeface="Times New Roman" pitchFamily="18" charset="0"/>
                <a:ea typeface="ヒラギノ明朝 ProN W3" charset="-128"/>
                <a:sym typeface="Times New Roman" pitchFamily="18" charset="0"/>
              </a:defRPr>
            </a:lvl5pPr>
            <a:lvl6pPr marL="2514600" indent="-228600"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6pPr>
            <a:lvl7pPr marL="2971800" indent="-228600"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7pPr>
            <a:lvl8pPr marL="3429000" indent="-228600"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8pPr>
            <a:lvl9pPr marL="3886200" indent="-228600"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9pPr>
          </a:lstStyle>
          <a:p>
            <a:pPr eaLnBrk="1" hangingPunct="1"/>
            <a:fld id="{D913589B-6D22-476E-871F-893E91697C95}" type="slidenum">
              <a:rPr lang="en-US" sz="1400">
                <a:solidFill>
                  <a:schemeClr val="tx1"/>
                </a:solidFill>
              </a:rPr>
              <a:pPr eaLnBrk="1" hangingPunct="1"/>
              <a:t>23</a:t>
            </a:fld>
            <a:endParaRPr lang="en-US" sz="1400">
              <a:solidFill>
                <a:schemeClr val="tx1"/>
              </a:solidFill>
            </a:endParaRPr>
          </a:p>
        </p:txBody>
      </p:sp>
      <p:sp>
        <p:nvSpPr>
          <p:cNvPr id="35843" name="Rectangle 2"/>
          <p:cNvSpPr>
            <a:spLocks noGrp="1" noChangeArrowheads="1"/>
          </p:cNvSpPr>
          <p:nvPr>
            <p:ph type="title"/>
          </p:nvPr>
        </p:nvSpPr>
        <p:spPr>
          <a:xfrm>
            <a:off x="762000" y="381000"/>
            <a:ext cx="7696200" cy="1295400"/>
          </a:xfrm>
        </p:spPr>
        <p:txBody>
          <a:bodyPr/>
          <a:lstStyle/>
          <a:p>
            <a:pPr indent="0" eaLnBrk="1" hangingPunct="1"/>
            <a:r>
              <a:rPr lang="en-US" sz="3600" smtClean="0"/>
              <a:t>Incidence of recurrent VTE</a:t>
            </a:r>
            <a:br>
              <a:rPr lang="en-US" sz="3600" smtClean="0"/>
            </a:br>
            <a:r>
              <a:rPr lang="en-US" sz="3600" smtClean="0"/>
              <a:t>Christensen et al. JAMA 2005.</a:t>
            </a:r>
            <a:endParaRPr lang="en-US" smtClean="0"/>
          </a:p>
        </p:txBody>
      </p:sp>
      <p:graphicFrame>
        <p:nvGraphicFramePr>
          <p:cNvPr id="53300" name="Group 52"/>
          <p:cNvGraphicFramePr>
            <a:graphicFrameLocks noGrp="1"/>
          </p:cNvGraphicFramePr>
          <p:nvPr>
            <p:ph type="tbl" idx="1"/>
          </p:nvPr>
        </p:nvGraphicFramePr>
        <p:xfrm>
          <a:off x="304800" y="1676400"/>
          <a:ext cx="8610600" cy="5091325"/>
        </p:xfrm>
        <a:graphic>
          <a:graphicData uri="http://schemas.openxmlformats.org/drawingml/2006/table">
            <a:tbl>
              <a:tblPr/>
              <a:tblGrid>
                <a:gridCol w="4267200"/>
                <a:gridCol w="4343400"/>
              </a:tblGrid>
              <a:tr h="609524">
                <a:tc>
                  <a:txBody>
                    <a:bodyPr/>
                    <a:lstStyle/>
                    <a:p>
                      <a:pPr marL="39688" marR="0" lvl="0" indent="0" algn="l" defTabSz="914400" rtl="0" eaLnBrk="1" fontAlgn="base" latinLnBrk="0" hangingPunct="1">
                        <a:lnSpc>
                          <a:spcPct val="100000"/>
                        </a:lnSpc>
                        <a:spcBef>
                          <a:spcPts val="70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Patient group (total 474 pt)</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ts val="70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Recurrence of VTE/year</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1746">
                <a:tc>
                  <a:txBody>
                    <a:bodyPr/>
                    <a:lstStyle/>
                    <a:p>
                      <a:pPr marL="39688" marR="0" lvl="0" indent="0" algn="l" defTabSz="914400" rtl="0" eaLnBrk="1" fontAlgn="base" latinLnBrk="0" hangingPunct="1">
                        <a:lnSpc>
                          <a:spcPct val="100000"/>
                        </a:lnSpc>
                        <a:spcBef>
                          <a:spcPts val="70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With 1 thrombophilia</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ts val="70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2.5%</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3334">
                <a:tc>
                  <a:txBody>
                    <a:bodyPr/>
                    <a:lstStyle/>
                    <a:p>
                      <a:pPr marL="39688" marR="0" lvl="0" indent="0" algn="l" defTabSz="914400" rtl="0" eaLnBrk="1" fontAlgn="base" latinLnBrk="0" hangingPunct="1">
                        <a:lnSpc>
                          <a:spcPct val="100000"/>
                        </a:lnSpc>
                        <a:spcBef>
                          <a:spcPts val="70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Initial VTE provoked</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ts val="70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1.8%</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0159">
                <a:tc>
                  <a:txBody>
                    <a:bodyPr/>
                    <a:lstStyle/>
                    <a:p>
                      <a:pPr marL="39688" marR="0" lvl="0" indent="0" algn="l" defTabSz="914400" rtl="0" eaLnBrk="1" fontAlgn="base" latinLnBrk="0" hangingPunct="1">
                        <a:lnSpc>
                          <a:spcPct val="100000"/>
                        </a:lnSpc>
                        <a:spcBef>
                          <a:spcPts val="70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Initial VTE idiopathic</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ts val="70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3.3%</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44762">
                <a:tc>
                  <a:txBody>
                    <a:bodyPr/>
                    <a:lstStyle/>
                    <a:p>
                      <a:pPr marL="39688" marR="0" lvl="0" indent="0" algn="l" defTabSz="914400" rtl="0" eaLnBrk="1" fontAlgn="base" latinLnBrk="0" hangingPunct="1">
                        <a:lnSpc>
                          <a:spcPct val="100000"/>
                        </a:lnSpc>
                        <a:spcBef>
                          <a:spcPts val="70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Idiopathic with thrombophilia</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ts val="70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3.4%</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44762">
                <a:tc>
                  <a:txBody>
                    <a:bodyPr/>
                    <a:lstStyle/>
                    <a:p>
                      <a:pPr marL="39688" marR="0" lvl="0" indent="0" algn="l" defTabSz="914400" rtl="0" eaLnBrk="1" fontAlgn="base" latinLnBrk="0" hangingPunct="1">
                        <a:lnSpc>
                          <a:spcPct val="100000"/>
                        </a:lnSpc>
                        <a:spcBef>
                          <a:spcPts val="70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Idiopathic without thrombophilia </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ts val="70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3.2%</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6826">
                <a:tc>
                  <a:txBody>
                    <a:bodyPr/>
                    <a:lstStyle/>
                    <a:p>
                      <a:pPr marL="39688" marR="0" lvl="0" indent="0" algn="l" defTabSz="914400" rtl="0" eaLnBrk="1" fontAlgn="base" latinLnBrk="0" hangingPunct="1">
                        <a:lnSpc>
                          <a:spcPct val="100000"/>
                        </a:lnSpc>
                        <a:spcBef>
                          <a:spcPts val="70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Total group</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ts val="700"/>
                        </a:spcBef>
                        <a:spcAft>
                          <a:spcPct val="0"/>
                        </a:spcAft>
                        <a:buClrTx/>
                        <a:buSzPct val="100000"/>
                        <a:buFont typeface="Times New Roman" pitchFamily="18" charset="0"/>
                        <a:buNone/>
                        <a:tabLst/>
                      </a:pPr>
                      <a:r>
                        <a:rPr kumimoji="0" lang="en-US" sz="2800" b="0" i="0" u="none" strike="noStrike" cap="none" normalizeH="0" baseline="0" smtClean="0">
                          <a:ln>
                            <a:noFill/>
                          </a:ln>
                          <a:solidFill>
                            <a:schemeClr val="tx1"/>
                          </a:solidFill>
                          <a:effectLst/>
                          <a:latin typeface="Times New Roman" pitchFamily="18" charset="0"/>
                          <a:ea typeface="ヒラギノ明朝 ProN W3" charset="-128"/>
                          <a:sym typeface="Times New Roman" pitchFamily="18" charset="0"/>
                        </a:rPr>
                        <a:t>2.6%</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xmlns="" val="3008638740"/>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3"/>
          <p:cNvSpPr>
            <a:spLocks noGrp="1"/>
          </p:cNvSpPr>
          <p:nvPr>
            <p:ph type="sldNum" sz="quarter" idx="10"/>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lstStyle>
            <a:lvl1pPr eaLnBrk="0" hangingPunct="0">
              <a:defRPr sz="2400">
                <a:solidFill>
                  <a:srgbClr val="000000"/>
                </a:solidFill>
                <a:latin typeface="Times New Roman" pitchFamily="18" charset="0"/>
                <a:ea typeface="ヒラギノ明朝 ProN W3" charset="-128"/>
                <a:sym typeface="Times New Roman" pitchFamily="18" charset="0"/>
              </a:defRPr>
            </a:lvl1pPr>
            <a:lvl2pPr marL="742950" indent="-285750" eaLnBrk="0" hangingPunct="0">
              <a:defRPr sz="2400">
                <a:solidFill>
                  <a:srgbClr val="000000"/>
                </a:solidFill>
                <a:latin typeface="Times New Roman" pitchFamily="18" charset="0"/>
                <a:ea typeface="ヒラギノ明朝 ProN W3" charset="-128"/>
                <a:sym typeface="Times New Roman" pitchFamily="18" charset="0"/>
              </a:defRPr>
            </a:lvl2pPr>
            <a:lvl3pPr marL="1143000" indent="-228600" eaLnBrk="0" hangingPunct="0">
              <a:defRPr sz="2400">
                <a:solidFill>
                  <a:srgbClr val="000000"/>
                </a:solidFill>
                <a:latin typeface="Times New Roman" pitchFamily="18" charset="0"/>
                <a:ea typeface="ヒラギノ明朝 ProN W3" charset="-128"/>
                <a:sym typeface="Times New Roman" pitchFamily="18" charset="0"/>
              </a:defRPr>
            </a:lvl3pPr>
            <a:lvl4pPr marL="1600200" indent="-228600" eaLnBrk="0" hangingPunct="0">
              <a:defRPr sz="2400">
                <a:solidFill>
                  <a:srgbClr val="000000"/>
                </a:solidFill>
                <a:latin typeface="Times New Roman" pitchFamily="18" charset="0"/>
                <a:ea typeface="ヒラギノ明朝 ProN W3" charset="-128"/>
                <a:sym typeface="Times New Roman" pitchFamily="18" charset="0"/>
              </a:defRPr>
            </a:lvl4pPr>
            <a:lvl5pPr marL="2057400" indent="-228600" eaLnBrk="0" hangingPunct="0">
              <a:defRPr sz="2400">
                <a:solidFill>
                  <a:srgbClr val="000000"/>
                </a:solidFill>
                <a:latin typeface="Times New Roman" pitchFamily="18" charset="0"/>
                <a:ea typeface="ヒラギノ明朝 ProN W3" charset="-128"/>
                <a:sym typeface="Times New Roman" pitchFamily="18" charset="0"/>
              </a:defRPr>
            </a:lvl5pPr>
            <a:lvl6pPr marL="2514600" indent="-228600"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6pPr>
            <a:lvl7pPr marL="2971800" indent="-228600"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7pPr>
            <a:lvl8pPr marL="3429000" indent="-228600"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8pPr>
            <a:lvl9pPr marL="3886200" indent="-228600" eaLnBrk="0" fontAlgn="base" hangingPunct="0">
              <a:spcBef>
                <a:spcPct val="0"/>
              </a:spcBef>
              <a:spcAft>
                <a:spcPct val="0"/>
              </a:spcAft>
              <a:defRPr sz="2400">
                <a:solidFill>
                  <a:srgbClr val="000000"/>
                </a:solidFill>
                <a:latin typeface="Times New Roman" pitchFamily="18" charset="0"/>
                <a:ea typeface="ヒラギノ明朝 ProN W3" charset="-128"/>
                <a:sym typeface="Times New Roman" pitchFamily="18" charset="0"/>
              </a:defRPr>
            </a:lvl9pPr>
          </a:lstStyle>
          <a:p>
            <a:pPr eaLnBrk="1" hangingPunct="1"/>
            <a:fld id="{8479F3E6-0D60-47DA-9D10-2BC8BD068304}" type="slidenum">
              <a:rPr lang="en-US" sz="1400">
                <a:solidFill>
                  <a:schemeClr val="tx1"/>
                </a:solidFill>
              </a:rPr>
              <a:pPr eaLnBrk="1" hangingPunct="1"/>
              <a:t>24</a:t>
            </a:fld>
            <a:endParaRPr lang="en-US" sz="1400">
              <a:solidFill>
                <a:schemeClr val="tx1"/>
              </a:solidFill>
            </a:endParaRPr>
          </a:p>
        </p:txBody>
      </p:sp>
      <p:sp>
        <p:nvSpPr>
          <p:cNvPr id="34819" name="Rectangle 2"/>
          <p:cNvSpPr>
            <a:spLocks noGrp="1" noChangeArrowheads="1"/>
          </p:cNvSpPr>
          <p:nvPr>
            <p:ph type="ctrTitle"/>
          </p:nvPr>
        </p:nvSpPr>
        <p:spPr>
          <a:xfrm>
            <a:off x="762000" y="762000"/>
            <a:ext cx="7772400" cy="2057400"/>
          </a:xfrm>
        </p:spPr>
        <p:txBody>
          <a:bodyPr/>
          <a:lstStyle/>
          <a:p>
            <a:pPr marL="0" indent="39688" eaLnBrk="1" hangingPunct="1"/>
            <a:r>
              <a:rPr lang="en-US" sz="3600" dirty="0" smtClean="0"/>
              <a:t>How can I determine who’s at risk for recurrent clot?</a:t>
            </a:r>
            <a:br>
              <a:rPr lang="en-US" sz="3600" dirty="0" smtClean="0"/>
            </a:br>
            <a:endParaRPr lang="en-US" sz="3600" dirty="0" smtClean="0"/>
          </a:p>
        </p:txBody>
      </p:sp>
      <p:sp>
        <p:nvSpPr>
          <p:cNvPr id="34820" name="Rectangle 3"/>
          <p:cNvSpPr>
            <a:spLocks noGrp="1" noChangeArrowheads="1"/>
          </p:cNvSpPr>
          <p:nvPr>
            <p:ph type="subTitle" idx="1"/>
          </p:nvPr>
        </p:nvSpPr>
        <p:spPr>
          <a:xfrm>
            <a:off x="685800" y="2438400"/>
            <a:ext cx="7620000" cy="4038600"/>
          </a:xfrm>
        </p:spPr>
        <p:txBody>
          <a:bodyPr>
            <a:normAutofit fontScale="92500" lnSpcReduction="10000"/>
          </a:bodyPr>
          <a:lstStyle/>
          <a:p>
            <a:pPr marL="382588" indent="-342900" algn="l" eaLnBrk="1" hangingPunct="1">
              <a:buFont typeface="Times New Roman" pitchFamily="18" charset="0"/>
              <a:buChar char="•"/>
            </a:pPr>
            <a:r>
              <a:rPr lang="en-US" sz="3600" dirty="0" err="1" smtClean="0"/>
              <a:t>Thrombophilia</a:t>
            </a:r>
            <a:endParaRPr lang="en-US" sz="3600" dirty="0" smtClean="0"/>
          </a:p>
          <a:p>
            <a:pPr marL="382588" indent="-342900" algn="l" eaLnBrk="1" hangingPunct="1">
              <a:buFont typeface="Times New Roman" pitchFamily="18" charset="0"/>
              <a:buChar char="•"/>
            </a:pPr>
            <a:r>
              <a:rPr lang="en-US" sz="3600" dirty="0" smtClean="0"/>
              <a:t>Male gender</a:t>
            </a:r>
          </a:p>
          <a:p>
            <a:pPr marL="382588" indent="-342900" algn="l" eaLnBrk="1" hangingPunct="1">
              <a:buFont typeface="Times New Roman" pitchFamily="18" charset="0"/>
              <a:buChar char="•"/>
            </a:pPr>
            <a:r>
              <a:rPr lang="en-US" sz="3600" dirty="0" smtClean="0"/>
              <a:t>Active cancer  (i.e. ongoing risk factors)</a:t>
            </a:r>
          </a:p>
          <a:p>
            <a:pPr marL="382588" indent="-342900" algn="l" eaLnBrk="1" hangingPunct="1">
              <a:buFont typeface="Times New Roman" pitchFamily="18" charset="0"/>
              <a:buChar char="•"/>
            </a:pPr>
            <a:r>
              <a:rPr lang="en-US" sz="3600" dirty="0" smtClean="0"/>
              <a:t>Recurrent </a:t>
            </a:r>
            <a:r>
              <a:rPr lang="en-US" sz="3600" dirty="0" err="1" smtClean="0"/>
              <a:t>dvt</a:t>
            </a:r>
            <a:endParaRPr lang="en-US" sz="3600" dirty="0" smtClean="0"/>
          </a:p>
          <a:p>
            <a:pPr marL="382588" indent="-342900" algn="l" eaLnBrk="1" hangingPunct="1">
              <a:buFont typeface="Times New Roman" pitchFamily="18" charset="0"/>
              <a:buChar char="•"/>
            </a:pPr>
            <a:r>
              <a:rPr lang="en-US" sz="3600" dirty="0" smtClean="0"/>
              <a:t>Proximal over distal</a:t>
            </a:r>
          </a:p>
          <a:p>
            <a:pPr marL="382588" indent="-342900" algn="l" eaLnBrk="1" hangingPunct="1">
              <a:buFont typeface="Times New Roman" pitchFamily="18" charset="0"/>
              <a:buChar char="•"/>
            </a:pPr>
            <a:r>
              <a:rPr lang="en-US" sz="3600" dirty="0" smtClean="0"/>
              <a:t>Morbidity from DVT</a:t>
            </a:r>
          </a:p>
          <a:p>
            <a:pPr marL="382588" indent="-342900" algn="l" eaLnBrk="1" hangingPunct="1">
              <a:buFont typeface="Times New Roman" pitchFamily="18" charset="0"/>
              <a:buChar char="•"/>
            </a:pPr>
            <a:r>
              <a:rPr lang="en-US" sz="3600" dirty="0" smtClean="0"/>
              <a:t>Repeat studies (US and </a:t>
            </a:r>
            <a:r>
              <a:rPr lang="en-US" sz="3600" dirty="0" err="1" smtClean="0"/>
              <a:t>ddimer</a:t>
            </a:r>
            <a:r>
              <a:rPr lang="en-US" sz="3600" dirty="0" smtClean="0"/>
              <a:t>)</a:t>
            </a:r>
          </a:p>
          <a:p>
            <a:pPr marL="382588" indent="-342900" algn="l" eaLnBrk="1" hangingPunct="1">
              <a:buFont typeface="Times New Roman" pitchFamily="18" charset="0"/>
              <a:buChar char="•"/>
            </a:pPr>
            <a:endParaRPr lang="en-US" sz="3600" dirty="0" smtClean="0"/>
          </a:p>
        </p:txBody>
      </p:sp>
    </p:spTree>
    <p:extLst>
      <p:ext uri="{BB962C8B-B14F-4D97-AF65-F5344CB8AC3E}">
        <p14:creationId xmlns:p14="http://schemas.microsoft.com/office/powerpoint/2010/main" xmlns="" val="339248090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Algorithm for Determining </a:t>
            </a:r>
            <a:r>
              <a:rPr lang="en-US" dirty="0"/>
              <a:t>D</a:t>
            </a:r>
            <a:r>
              <a:rPr lang="en-US" dirty="0" smtClean="0"/>
              <a:t>uration of Treatment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51143850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047117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685800"/>
            <a:ext cx="6934200" cy="4893647"/>
          </a:xfrm>
          <a:prstGeom prst="rect">
            <a:avLst/>
          </a:prstGeom>
        </p:spPr>
        <p:txBody>
          <a:bodyPr wrap="square">
            <a:spAutoFit/>
          </a:bodyPr>
          <a:lstStyle/>
          <a:p>
            <a:r>
              <a:rPr lang="en-US" b="1" dirty="0" smtClean="0"/>
              <a:t>REFERENCES</a:t>
            </a:r>
          </a:p>
          <a:p>
            <a:endParaRPr lang="en-US" dirty="0"/>
          </a:p>
          <a:p>
            <a:r>
              <a:rPr lang="en-US" sz="1200" dirty="0" smtClean="0"/>
              <a:t>Bates SM, </a:t>
            </a:r>
            <a:r>
              <a:rPr lang="en-US" sz="1200" dirty="0" err="1" smtClean="0"/>
              <a:t>Kearon</a:t>
            </a:r>
            <a:r>
              <a:rPr lang="en-US" sz="1200" dirty="0" smtClean="0"/>
              <a:t> C, </a:t>
            </a:r>
            <a:r>
              <a:rPr lang="en-US" sz="1200" dirty="0" err="1" smtClean="0"/>
              <a:t>Crowther</a:t>
            </a:r>
            <a:r>
              <a:rPr lang="en-US" sz="1200" dirty="0" smtClean="0"/>
              <a:t> M, et al. A diagnostic strategy involving a quantitative latex D-dimer assay reliably excludes deep venous thrombosis. Annals of Internal Medicine. 2003;138(10):787-794.</a:t>
            </a:r>
          </a:p>
          <a:p>
            <a:endParaRPr lang="en-US" sz="1200" dirty="0"/>
          </a:p>
          <a:p>
            <a:r>
              <a:rPr lang="en-US" sz="1200" dirty="0" smtClean="0"/>
              <a:t>Black ER, </a:t>
            </a:r>
            <a:r>
              <a:rPr lang="en-US" sz="1200" dirty="0" err="1" smtClean="0"/>
              <a:t>Bordley</a:t>
            </a:r>
            <a:r>
              <a:rPr lang="en-US" sz="1200" dirty="0" smtClean="0"/>
              <a:t> DR, Tape TG, Panzer RJ. Diagnostic Strategies for Common Medical Problems. Philadelphia: American College of Physicians; 1999.</a:t>
            </a:r>
          </a:p>
          <a:p>
            <a:endParaRPr lang="en-US" sz="1200" dirty="0"/>
          </a:p>
          <a:p>
            <a:r>
              <a:rPr lang="en-US" sz="1200" dirty="0" err="1" smtClean="0"/>
              <a:t>Bruinstoop</a:t>
            </a:r>
            <a:r>
              <a:rPr lang="en-US" sz="1200" dirty="0" smtClean="0"/>
              <a:t>, </a:t>
            </a:r>
            <a:r>
              <a:rPr lang="en-US" sz="1200" dirty="0"/>
              <a:t>E., </a:t>
            </a:r>
            <a:r>
              <a:rPr lang="en-US" sz="1200" dirty="0" err="1" smtClean="0"/>
              <a:t>Klok</a:t>
            </a:r>
            <a:r>
              <a:rPr lang="en-US" sz="1200" dirty="0" smtClean="0"/>
              <a:t>, </a:t>
            </a:r>
            <a:r>
              <a:rPr lang="en-US" sz="1200" dirty="0"/>
              <a:t>F. </a:t>
            </a:r>
            <a:r>
              <a:rPr lang="en-US" sz="1200" dirty="0" err="1"/>
              <a:t>A</a:t>
            </a:r>
            <a:r>
              <a:rPr lang="en-US" sz="1200" dirty="0" err="1" smtClean="0"/>
              <a:t>.,Van</a:t>
            </a:r>
            <a:r>
              <a:rPr lang="en-US" sz="1200" dirty="0" smtClean="0"/>
              <a:t> de </a:t>
            </a:r>
            <a:r>
              <a:rPr lang="en-US" sz="1200" dirty="0" err="1" smtClean="0"/>
              <a:t>Ree</a:t>
            </a:r>
            <a:r>
              <a:rPr lang="en-US" sz="1200" dirty="0" smtClean="0"/>
              <a:t>, </a:t>
            </a:r>
            <a:r>
              <a:rPr lang="en-US" sz="1200" dirty="0"/>
              <a:t>M. A., </a:t>
            </a:r>
            <a:r>
              <a:rPr lang="en-US" sz="1200" dirty="0" err="1" smtClean="0"/>
              <a:t>Oosterwijk</a:t>
            </a:r>
            <a:r>
              <a:rPr lang="en-US" sz="1200" dirty="0" smtClean="0"/>
              <a:t>, </a:t>
            </a:r>
            <a:r>
              <a:rPr lang="en-US" sz="1200" dirty="0"/>
              <a:t>F. L. and </a:t>
            </a:r>
            <a:r>
              <a:rPr lang="en-US" sz="1200" dirty="0" err="1" smtClean="0"/>
              <a:t>Huisman</a:t>
            </a:r>
            <a:r>
              <a:rPr lang="en-US" sz="1200" dirty="0" smtClean="0"/>
              <a:t>, </a:t>
            </a:r>
            <a:r>
              <a:rPr lang="en-US" sz="1200" dirty="0"/>
              <a:t>M. V</a:t>
            </a:r>
            <a:r>
              <a:rPr lang="en-US" sz="1200" dirty="0" smtClean="0"/>
              <a:t>., </a:t>
            </a:r>
            <a:r>
              <a:rPr lang="en-US" sz="1200" dirty="0"/>
              <a:t>Elevated d-dimer levels predict recurrence in patients with idiopathic venous thromboembolism: a meta-analysis. Journal of Thrombosis and </a:t>
            </a:r>
            <a:r>
              <a:rPr lang="en-US" sz="1200" dirty="0" err="1"/>
              <a:t>Haemostasis</a:t>
            </a:r>
            <a:r>
              <a:rPr lang="en-US" sz="1200" dirty="0"/>
              <a:t>, </a:t>
            </a:r>
            <a:r>
              <a:rPr lang="en-US" sz="1200" dirty="0" smtClean="0"/>
              <a:t>2009;7</a:t>
            </a:r>
            <a:r>
              <a:rPr lang="en-US" sz="1200" dirty="0"/>
              <a:t>: </a:t>
            </a:r>
            <a:r>
              <a:rPr lang="en-US" sz="1200" dirty="0" smtClean="0"/>
              <a:t>611–618</a:t>
            </a:r>
          </a:p>
          <a:p>
            <a:endParaRPr lang="en-US" sz="1200" dirty="0"/>
          </a:p>
          <a:p>
            <a:r>
              <a:rPr lang="en-US" sz="1200" dirty="0" err="1" smtClean="0"/>
              <a:t>Ofri</a:t>
            </a:r>
            <a:r>
              <a:rPr lang="en-US" sz="1200" dirty="0" smtClean="0"/>
              <a:t> D Diagnosis and treatment of deep vein thrombosis</a:t>
            </a:r>
          </a:p>
          <a:p>
            <a:r>
              <a:rPr lang="en-US" sz="1200" dirty="0" smtClean="0"/>
              <a:t>West J Med. 2000 September; 173(3): 194–197. </a:t>
            </a:r>
          </a:p>
          <a:p>
            <a:endParaRPr lang="en-US" sz="1200" dirty="0"/>
          </a:p>
          <a:p>
            <a:r>
              <a:rPr lang="en-US" sz="1200" dirty="0" err="1"/>
              <a:t>Ridker</a:t>
            </a:r>
            <a:r>
              <a:rPr lang="en-US" sz="1200" dirty="0"/>
              <a:t> PM, </a:t>
            </a:r>
            <a:r>
              <a:rPr lang="en-US" sz="1200" dirty="0" err="1"/>
              <a:t>Goldhaber</a:t>
            </a:r>
            <a:r>
              <a:rPr lang="en-US" sz="1200" dirty="0"/>
              <a:t> SZ, Danielson E, Rosenberg Y, </a:t>
            </a:r>
            <a:r>
              <a:rPr lang="en-US" sz="1200" dirty="0" err="1"/>
              <a:t>Eby</a:t>
            </a:r>
            <a:r>
              <a:rPr lang="en-US" sz="1200" dirty="0"/>
              <a:t> CS, </a:t>
            </a:r>
            <a:r>
              <a:rPr lang="en-US" sz="1200" dirty="0" err="1"/>
              <a:t>Deitcher</a:t>
            </a:r>
            <a:r>
              <a:rPr lang="en-US" sz="1200" dirty="0"/>
              <a:t> SR, Cushman M, Moll S, Kessler CM, Elliott CG, Paulson R, Wong T, Bauer KA, Schwartz BA, </a:t>
            </a:r>
            <a:r>
              <a:rPr lang="en-US" sz="1200" dirty="0" err="1"/>
              <a:t>Miletich</a:t>
            </a:r>
            <a:r>
              <a:rPr lang="en-US" sz="1200" dirty="0"/>
              <a:t> JP, </a:t>
            </a:r>
            <a:r>
              <a:rPr lang="en-US" sz="1200" dirty="0" err="1"/>
              <a:t>Bounameaux</a:t>
            </a:r>
            <a:r>
              <a:rPr lang="en-US" sz="1200" dirty="0"/>
              <a:t> H, Glynn RJ, PREVENT </a:t>
            </a:r>
            <a:r>
              <a:rPr lang="en-US" sz="1200" dirty="0" smtClean="0"/>
              <a:t>Investigators N </a:t>
            </a:r>
            <a:r>
              <a:rPr lang="en-US" sz="1200" dirty="0" err="1"/>
              <a:t>Engl</a:t>
            </a:r>
            <a:r>
              <a:rPr lang="en-US" sz="1200" dirty="0"/>
              <a:t> J Med. 2003;348(15):</a:t>
            </a:r>
            <a:r>
              <a:rPr lang="en-US" sz="1200" dirty="0" smtClean="0"/>
              <a:t>1425</a:t>
            </a:r>
          </a:p>
          <a:p>
            <a:endParaRPr lang="en-US" sz="1200" dirty="0"/>
          </a:p>
          <a:p>
            <a:r>
              <a:rPr lang="en-US" sz="1200" dirty="0" smtClean="0"/>
              <a:t>Rodger et al. Identifying </a:t>
            </a:r>
            <a:r>
              <a:rPr lang="en-US" sz="1200" dirty="0"/>
              <a:t>unprovoked thromboembolism patients at low risk for recurrence who can discontinue anticoagulant </a:t>
            </a:r>
            <a:r>
              <a:rPr lang="en-US" sz="1200" dirty="0" smtClean="0"/>
              <a:t>therapy. </a:t>
            </a:r>
            <a:r>
              <a:rPr lang="nl-NL" sz="1200" dirty="0"/>
              <a:t>CMAJ August 26, 2008 vol. 179 no. 5 </a:t>
            </a:r>
            <a:endParaRPr lang="en-US" sz="1200" dirty="0"/>
          </a:p>
          <a:p>
            <a:endParaRPr lang="en-US" sz="1200" dirty="0" smtClean="0"/>
          </a:p>
          <a:p>
            <a:r>
              <a:rPr lang="en-US" sz="1200" dirty="0"/>
              <a:t>Schulman S, </a:t>
            </a:r>
            <a:r>
              <a:rPr lang="en-US" sz="1200" dirty="0" err="1"/>
              <a:t>Wåhlander</a:t>
            </a:r>
            <a:r>
              <a:rPr lang="en-US" sz="1200" dirty="0"/>
              <a:t> K, </a:t>
            </a:r>
            <a:r>
              <a:rPr lang="en-US" sz="1200" dirty="0" err="1"/>
              <a:t>Lundström</a:t>
            </a:r>
            <a:r>
              <a:rPr lang="en-US" sz="1200" dirty="0"/>
              <a:t> T, </a:t>
            </a:r>
            <a:r>
              <a:rPr lang="en-US" sz="1200" dirty="0" err="1"/>
              <a:t>Clason</a:t>
            </a:r>
            <a:r>
              <a:rPr lang="en-US" sz="1200" dirty="0"/>
              <a:t> SB, Eriksson H. Secondary prevention of venous thromboembolism with the oral direct thrombin inhibitor </a:t>
            </a:r>
            <a:r>
              <a:rPr lang="en-US" sz="1200" dirty="0" err="1"/>
              <a:t>ximelagatran</a:t>
            </a:r>
            <a:r>
              <a:rPr lang="en-US" sz="1200" dirty="0"/>
              <a:t>.. N </a:t>
            </a:r>
            <a:r>
              <a:rPr lang="en-US" sz="1200" dirty="0" err="1"/>
              <a:t>Engl</a:t>
            </a:r>
            <a:r>
              <a:rPr lang="en-US" sz="1200" dirty="0"/>
              <a:t> J Med 2003 Oct 30;349:1713-21</a:t>
            </a:r>
          </a:p>
        </p:txBody>
      </p:sp>
    </p:spTree>
    <p:extLst>
      <p:ext uri="{BB962C8B-B14F-4D97-AF65-F5344CB8AC3E}">
        <p14:creationId xmlns:p14="http://schemas.microsoft.com/office/powerpoint/2010/main" xmlns="" val="26922171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the differential diagnosis of unilateral leg swelling?</a:t>
            </a:r>
            <a:endParaRPr lang="en-US" dirty="0"/>
          </a:p>
        </p:txBody>
      </p:sp>
      <p:sp>
        <p:nvSpPr>
          <p:cNvPr id="3" name="Content Placeholder 2"/>
          <p:cNvSpPr>
            <a:spLocks noGrp="1"/>
          </p:cNvSpPr>
          <p:nvPr>
            <p:ph idx="1"/>
          </p:nvPr>
        </p:nvSpPr>
        <p:spPr/>
        <p:txBody>
          <a:bodyPr>
            <a:normAutofit fontScale="77500" lnSpcReduction="20000"/>
          </a:bodyPr>
          <a:lstStyle/>
          <a:p>
            <a:pPr marL="514350" indent="-514350">
              <a:buAutoNum type="arabicPeriod"/>
            </a:pPr>
            <a:r>
              <a:rPr lang="en-US" dirty="0" smtClean="0"/>
              <a:t>DVT</a:t>
            </a:r>
          </a:p>
          <a:p>
            <a:pPr marL="514350" indent="-514350">
              <a:buNone/>
            </a:pPr>
            <a:r>
              <a:rPr lang="en-US" dirty="0" smtClean="0"/>
              <a:t>2. </a:t>
            </a:r>
            <a:r>
              <a:rPr lang="en-US" dirty="0" err="1" smtClean="0"/>
              <a:t>Cellulitis</a:t>
            </a:r>
            <a:endParaRPr lang="en-US" dirty="0" smtClean="0"/>
          </a:p>
          <a:p>
            <a:pPr marL="514350" indent="-514350">
              <a:buNone/>
            </a:pPr>
            <a:r>
              <a:rPr lang="en-US" dirty="0" smtClean="0"/>
              <a:t>3. Baker’s cyst</a:t>
            </a:r>
          </a:p>
          <a:p>
            <a:pPr marL="514350" indent="-514350">
              <a:buNone/>
            </a:pPr>
            <a:r>
              <a:rPr lang="en-US" dirty="0" smtClean="0"/>
              <a:t>4. </a:t>
            </a:r>
            <a:r>
              <a:rPr lang="en-US" dirty="0" err="1" smtClean="0"/>
              <a:t>Lymphedema</a:t>
            </a:r>
            <a:endParaRPr lang="en-US" dirty="0" smtClean="0"/>
          </a:p>
          <a:p>
            <a:pPr marL="514350" indent="-514350">
              <a:buNone/>
            </a:pPr>
            <a:r>
              <a:rPr lang="en-US" dirty="0" smtClean="0"/>
              <a:t>5. Fracture</a:t>
            </a:r>
          </a:p>
          <a:p>
            <a:pPr marL="514350" indent="-514350">
              <a:buAutoNum type="arabicPeriod" startAt="6"/>
            </a:pPr>
            <a:r>
              <a:rPr lang="en-US" dirty="0" smtClean="0"/>
              <a:t>Post-thrombotic syndrome</a:t>
            </a:r>
          </a:p>
          <a:p>
            <a:pPr marL="514350" indent="-514350">
              <a:buAutoNum type="arabicPeriod" startAt="6"/>
            </a:pPr>
            <a:r>
              <a:rPr lang="en-US" dirty="0" smtClean="0"/>
              <a:t>Venous insufficiency</a:t>
            </a:r>
          </a:p>
          <a:p>
            <a:pPr marL="514350" indent="-514350">
              <a:buAutoNum type="arabicPeriod" startAt="6"/>
            </a:pPr>
            <a:r>
              <a:rPr lang="en-US" dirty="0" smtClean="0"/>
              <a:t>Scorpions? Or bee stings?</a:t>
            </a:r>
          </a:p>
          <a:p>
            <a:pPr marL="514350" indent="-514350">
              <a:buAutoNum type="arabicPeriod" startAt="6"/>
            </a:pPr>
            <a:r>
              <a:rPr lang="en-US" dirty="0" smtClean="0"/>
              <a:t>Toxins</a:t>
            </a:r>
          </a:p>
          <a:p>
            <a:pPr marL="514350" indent="-514350">
              <a:buAutoNum type="arabicPeriod" startAt="6"/>
            </a:pPr>
            <a:r>
              <a:rPr lang="en-US" dirty="0" smtClean="0"/>
              <a:t>Mass</a:t>
            </a:r>
          </a:p>
          <a:p>
            <a:pPr marL="514350" indent="-514350">
              <a:buAutoNum type="arabicPeriod" startAt="6"/>
            </a:pPr>
            <a:r>
              <a:rPr lang="en-US" dirty="0" smtClean="0"/>
              <a:t>Trauma / Compartment syndrome</a:t>
            </a:r>
          </a:p>
          <a:p>
            <a:pPr marL="514350" indent="-514350">
              <a:buAutoNum type="arabicPeriod" startAt="6"/>
            </a:pPr>
            <a:endParaRPr lang="en-US" dirty="0" smtClean="0"/>
          </a:p>
          <a:p>
            <a:pPr marL="514350" indent="-514350">
              <a:buNone/>
            </a:pPr>
            <a:endParaRPr lang="en-US" dirty="0"/>
          </a:p>
        </p:txBody>
      </p:sp>
    </p:spTree>
    <p:extLst>
      <p:ext uri="{BB962C8B-B14F-4D97-AF65-F5344CB8AC3E}">
        <p14:creationId xmlns:p14="http://schemas.microsoft.com/office/powerpoint/2010/main" xmlns="" val="20192469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risk factors for DVT?</a:t>
            </a:r>
            <a:endParaRPr lang="en-US" dirty="0"/>
          </a:p>
        </p:txBody>
      </p:sp>
      <p:sp>
        <p:nvSpPr>
          <p:cNvPr id="3" name="Content Placeholder 2"/>
          <p:cNvSpPr>
            <a:spLocks noGrp="1"/>
          </p:cNvSpPr>
          <p:nvPr>
            <p:ph idx="1"/>
          </p:nvPr>
        </p:nvSpPr>
        <p:spPr/>
        <p:txBody>
          <a:bodyPr>
            <a:normAutofit fontScale="47500" lnSpcReduction="20000"/>
          </a:bodyPr>
          <a:lstStyle/>
          <a:p>
            <a:pPr marL="514350" indent="-514350">
              <a:buAutoNum type="arabicPeriod"/>
            </a:pPr>
            <a:r>
              <a:rPr lang="en-US" dirty="0" smtClean="0"/>
              <a:t>Hospitalization</a:t>
            </a:r>
          </a:p>
          <a:p>
            <a:pPr marL="514350" indent="-514350">
              <a:buAutoNum type="arabicPeriod"/>
            </a:pPr>
            <a:r>
              <a:rPr lang="en-US" dirty="0" smtClean="0"/>
              <a:t>Long-term immobility</a:t>
            </a:r>
          </a:p>
          <a:p>
            <a:pPr marL="514350" indent="-514350">
              <a:buAutoNum type="arabicPeriod"/>
            </a:pPr>
            <a:r>
              <a:rPr lang="en-US" dirty="0" smtClean="0"/>
              <a:t>OCP</a:t>
            </a:r>
          </a:p>
          <a:p>
            <a:pPr marL="514350" indent="-514350">
              <a:buAutoNum type="arabicPeriod"/>
            </a:pPr>
            <a:r>
              <a:rPr lang="en-US" dirty="0" smtClean="0"/>
              <a:t>Smoking</a:t>
            </a:r>
          </a:p>
          <a:p>
            <a:pPr marL="514350" indent="-514350">
              <a:buAutoNum type="arabicPeriod"/>
            </a:pPr>
            <a:r>
              <a:rPr lang="en-US" dirty="0" smtClean="0"/>
              <a:t>Age</a:t>
            </a:r>
          </a:p>
          <a:p>
            <a:pPr marL="514350" indent="-514350">
              <a:buAutoNum type="arabicPeriod"/>
            </a:pPr>
            <a:r>
              <a:rPr lang="en-US" dirty="0" smtClean="0"/>
              <a:t>Surgery</a:t>
            </a:r>
          </a:p>
          <a:p>
            <a:pPr marL="514350" indent="-514350">
              <a:buAutoNum type="arabicPeriod"/>
            </a:pPr>
            <a:r>
              <a:rPr lang="en-US" dirty="0" smtClean="0"/>
              <a:t>Cancer</a:t>
            </a:r>
          </a:p>
          <a:p>
            <a:pPr marL="514350" indent="-514350">
              <a:buAutoNum type="arabicPeriod"/>
            </a:pPr>
            <a:r>
              <a:rPr lang="en-US" dirty="0" smtClean="0"/>
              <a:t>CHF</a:t>
            </a:r>
          </a:p>
          <a:p>
            <a:pPr marL="514350" indent="-514350">
              <a:buAutoNum type="arabicPeriod"/>
            </a:pPr>
            <a:r>
              <a:rPr lang="en-US" dirty="0" smtClean="0"/>
              <a:t>Renal disease</a:t>
            </a:r>
          </a:p>
          <a:p>
            <a:pPr marL="514350" indent="-514350">
              <a:buAutoNum type="arabicPeriod"/>
            </a:pPr>
            <a:r>
              <a:rPr lang="en-US" dirty="0" smtClean="0"/>
              <a:t>Cirrhosis</a:t>
            </a:r>
          </a:p>
          <a:p>
            <a:pPr marL="514350" indent="-514350">
              <a:buAutoNum type="arabicPeriod"/>
            </a:pPr>
            <a:r>
              <a:rPr lang="en-US" dirty="0" smtClean="0"/>
              <a:t>Pregnancy</a:t>
            </a:r>
          </a:p>
          <a:p>
            <a:pPr marL="514350" indent="-514350">
              <a:buAutoNum type="arabicPeriod"/>
            </a:pPr>
            <a:r>
              <a:rPr lang="en-US" dirty="0" smtClean="0"/>
              <a:t>Anti-psychotics</a:t>
            </a:r>
          </a:p>
          <a:p>
            <a:pPr marL="514350" indent="-514350">
              <a:buAutoNum type="arabicPeriod"/>
            </a:pPr>
            <a:r>
              <a:rPr lang="en-US" dirty="0" err="1" smtClean="0"/>
              <a:t>Thrombophilias</a:t>
            </a:r>
            <a:endParaRPr lang="en-US" dirty="0" smtClean="0"/>
          </a:p>
          <a:p>
            <a:pPr marL="514350" indent="-514350">
              <a:buAutoNum type="arabicPeriod"/>
            </a:pPr>
            <a:r>
              <a:rPr lang="en-US" dirty="0" smtClean="0"/>
              <a:t>Obesity</a:t>
            </a:r>
          </a:p>
          <a:p>
            <a:pPr marL="514350" indent="-514350">
              <a:buAutoNum type="arabicPeriod"/>
            </a:pPr>
            <a:r>
              <a:rPr lang="en-US" dirty="0" smtClean="0"/>
              <a:t>Restrictive clothing</a:t>
            </a:r>
          </a:p>
          <a:p>
            <a:pPr marL="514350" indent="-514350">
              <a:buAutoNum type="arabicPeriod"/>
            </a:pPr>
            <a:r>
              <a:rPr lang="en-US" dirty="0" smtClean="0"/>
              <a:t>Gender</a:t>
            </a:r>
          </a:p>
          <a:p>
            <a:pPr marL="514350" indent="-514350">
              <a:buAutoNum type="arabicPeriod"/>
            </a:pPr>
            <a:r>
              <a:rPr lang="en-US" dirty="0" smtClean="0"/>
              <a:t>Lupus (and other autoimmune diseases)</a:t>
            </a:r>
          </a:p>
          <a:p>
            <a:pPr marL="514350" indent="-514350">
              <a:buAutoNum type="arabicPeriod"/>
            </a:pPr>
            <a:r>
              <a:rPr lang="en-US" dirty="0" smtClean="0"/>
              <a:t>Sickle Cell</a:t>
            </a:r>
          </a:p>
          <a:p>
            <a:pPr marL="514350" indent="-514350">
              <a:buAutoNum type="arabicPeriod"/>
            </a:pPr>
            <a:endParaRPr lang="en-US" dirty="0"/>
          </a:p>
        </p:txBody>
      </p:sp>
    </p:spTree>
    <p:extLst>
      <p:ext uri="{BB962C8B-B14F-4D97-AF65-F5344CB8AC3E}">
        <p14:creationId xmlns:p14="http://schemas.microsoft.com/office/powerpoint/2010/main" xmlns="" val="29335299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Case Continued…</a:t>
            </a:r>
            <a:endParaRPr lang="en-US" dirty="0"/>
          </a:p>
        </p:txBody>
      </p:sp>
      <p:sp>
        <p:nvSpPr>
          <p:cNvPr id="3" name="Content Placeholder 2"/>
          <p:cNvSpPr>
            <a:spLocks noGrp="1"/>
          </p:cNvSpPr>
          <p:nvPr>
            <p:ph idx="1"/>
          </p:nvPr>
        </p:nvSpPr>
        <p:spPr>
          <a:xfrm>
            <a:off x="457200" y="1219200"/>
            <a:ext cx="8229600" cy="4754563"/>
          </a:xfrm>
        </p:spPr>
        <p:txBody>
          <a:bodyPr>
            <a:noAutofit/>
          </a:bodyPr>
          <a:lstStyle/>
          <a:p>
            <a:r>
              <a:rPr lang="en-US" sz="2400" b="1" dirty="0"/>
              <a:t>She reports that she has no family history of blood clots to her knowledge and that she is not pregnant. She denies any “warning signs” of cancer and is up to date on her cancer screening (mammogram, Pap smear; no colorectal cancer screening, but she denies family history of colorectal cancer so she is not yet due). She denies recent immobilization or trauma. </a:t>
            </a:r>
            <a:endParaRPr lang="en-US" sz="2400" dirty="0"/>
          </a:p>
          <a:p>
            <a:r>
              <a:rPr lang="en-US" sz="2400" b="1" dirty="0"/>
              <a:t>Her exam is significant for a minimally swollen right calf. To ensure a reliable assessment of circumference, you mark off 10cm below each </a:t>
            </a:r>
            <a:r>
              <a:rPr lang="en-US" sz="2400" b="1" dirty="0" err="1"/>
              <a:t>tibial</a:t>
            </a:r>
            <a:r>
              <a:rPr lang="en-US" sz="2400" b="1" dirty="0"/>
              <a:t> tuberosity and measure the circumference at that level. You find that the right calf measures 1cm larger in circumference than the left. There is no edema or skin changes; no masses/cords are palpable. The thighs are symmetric, and no superficial veins are noted. </a:t>
            </a:r>
            <a:endParaRPr lang="en-US" sz="2400" dirty="0"/>
          </a:p>
        </p:txBody>
      </p:sp>
    </p:spTree>
    <p:extLst>
      <p:ext uri="{BB962C8B-B14F-4D97-AF65-F5344CB8AC3E}">
        <p14:creationId xmlns:p14="http://schemas.microsoft.com/office/powerpoint/2010/main" xmlns="" val="10751876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smtClean="0"/>
              <a:t>How could you determine the probability of the DVT in this patient?</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574758831"/>
              </p:ext>
            </p:extLst>
          </p:nvPr>
        </p:nvGraphicFramePr>
        <p:xfrm>
          <a:off x="577850" y="1778762"/>
          <a:ext cx="7986994" cy="4528148"/>
        </p:xfrm>
        <a:graphic>
          <a:graphicData uri="http://schemas.openxmlformats.org/drawingml/2006/table">
            <a:tbl>
              <a:tblPr/>
              <a:tblGrid>
                <a:gridCol w="3993497"/>
                <a:gridCol w="3993497"/>
              </a:tblGrid>
              <a:tr h="354977">
                <a:tc>
                  <a:txBody>
                    <a:bodyPr/>
                    <a:lstStyle/>
                    <a:p>
                      <a:endParaRPr lang="en-US" dirty="0"/>
                    </a:p>
                  </a:txBody>
                  <a:tcPr marL="88744" marR="88744" marT="44372" marB="44372">
                    <a:lnL>
                      <a:noFill/>
                    </a:lnL>
                    <a:lnR>
                      <a:noFill/>
                    </a:lnR>
                    <a:lnT>
                      <a:noFill/>
                    </a:lnT>
                    <a:lnB>
                      <a:noFill/>
                    </a:lnB>
                  </a:tcPr>
                </a:tc>
                <a:tc>
                  <a:txBody>
                    <a:bodyPr/>
                    <a:lstStyle/>
                    <a:p>
                      <a:endParaRPr lang="en-US"/>
                    </a:p>
                  </a:txBody>
                  <a:tcPr marL="88744" marR="88744" marT="44372" marB="44372">
                    <a:lnL>
                      <a:noFill/>
                    </a:lnL>
                    <a:lnR>
                      <a:noFill/>
                    </a:lnR>
                    <a:lnT>
                      <a:noFill/>
                    </a:lnT>
                    <a:lnB>
                      <a:noFill/>
                    </a:lnB>
                  </a:tcPr>
                </a:tc>
              </a:tr>
              <a:tr h="354977">
                <a:tc>
                  <a:txBody>
                    <a:bodyPr/>
                    <a:lstStyle/>
                    <a:p>
                      <a:endParaRPr lang="en-US"/>
                    </a:p>
                  </a:txBody>
                  <a:tcPr marL="88744" marR="88744" marT="44372" marB="44372">
                    <a:lnL>
                      <a:noFill/>
                    </a:lnL>
                    <a:lnR>
                      <a:noFill/>
                    </a:lnR>
                    <a:lnT>
                      <a:noFill/>
                    </a:lnT>
                    <a:lnB>
                      <a:noFill/>
                    </a:lnB>
                  </a:tcPr>
                </a:tc>
                <a:tc>
                  <a:txBody>
                    <a:bodyPr/>
                    <a:lstStyle/>
                    <a:p>
                      <a:endParaRPr lang="en-US"/>
                    </a:p>
                  </a:txBody>
                  <a:tcPr marL="88744" marR="88744" marT="44372" marB="44372">
                    <a:lnL>
                      <a:noFill/>
                    </a:lnL>
                    <a:lnR>
                      <a:noFill/>
                    </a:lnR>
                    <a:lnT>
                      <a:noFill/>
                    </a:lnT>
                    <a:lnB>
                      <a:noFill/>
                    </a:lnB>
                  </a:tcPr>
                </a:tc>
              </a:tr>
              <a:tr h="621211">
                <a:tc>
                  <a:txBody>
                    <a:bodyPr/>
                    <a:lstStyle/>
                    <a:p>
                      <a:endParaRPr lang="en-US"/>
                    </a:p>
                  </a:txBody>
                  <a:tcPr marL="88744" marR="88744" marT="44372" marB="44372">
                    <a:lnL>
                      <a:noFill/>
                    </a:lnL>
                    <a:lnR>
                      <a:noFill/>
                    </a:lnR>
                    <a:lnT>
                      <a:noFill/>
                    </a:lnT>
                    <a:lnB>
                      <a:noFill/>
                    </a:lnB>
                  </a:tcPr>
                </a:tc>
                <a:tc>
                  <a:txBody>
                    <a:bodyPr/>
                    <a:lstStyle/>
                    <a:p>
                      <a:endParaRPr lang="en-US"/>
                    </a:p>
                  </a:txBody>
                  <a:tcPr marL="88744" marR="88744" marT="44372" marB="44372">
                    <a:lnL>
                      <a:noFill/>
                    </a:lnL>
                    <a:lnR>
                      <a:noFill/>
                    </a:lnR>
                    <a:lnT>
                      <a:noFill/>
                    </a:lnT>
                    <a:lnB>
                      <a:noFill/>
                    </a:lnB>
                  </a:tcPr>
                </a:tc>
              </a:tr>
              <a:tr h="621211">
                <a:tc>
                  <a:txBody>
                    <a:bodyPr/>
                    <a:lstStyle/>
                    <a:p>
                      <a:endParaRPr lang="en-US"/>
                    </a:p>
                  </a:txBody>
                  <a:tcPr marL="88744" marR="88744" marT="44372" marB="44372">
                    <a:lnL>
                      <a:noFill/>
                    </a:lnL>
                    <a:lnR>
                      <a:noFill/>
                    </a:lnR>
                    <a:lnT>
                      <a:noFill/>
                    </a:lnT>
                    <a:lnB>
                      <a:noFill/>
                    </a:lnB>
                  </a:tcPr>
                </a:tc>
                <a:tc>
                  <a:txBody>
                    <a:bodyPr/>
                    <a:lstStyle/>
                    <a:p>
                      <a:endParaRPr lang="en-US"/>
                    </a:p>
                  </a:txBody>
                  <a:tcPr marL="88744" marR="88744" marT="44372" marB="44372">
                    <a:lnL>
                      <a:noFill/>
                    </a:lnL>
                    <a:lnR>
                      <a:noFill/>
                    </a:lnR>
                    <a:lnT>
                      <a:noFill/>
                    </a:lnT>
                    <a:lnB>
                      <a:noFill/>
                    </a:lnB>
                  </a:tcPr>
                </a:tc>
              </a:tr>
              <a:tr h="621211">
                <a:tc>
                  <a:txBody>
                    <a:bodyPr/>
                    <a:lstStyle/>
                    <a:p>
                      <a:endParaRPr lang="en-US"/>
                    </a:p>
                  </a:txBody>
                  <a:tcPr marL="88744" marR="88744" marT="44372" marB="44372">
                    <a:lnL>
                      <a:noFill/>
                    </a:lnL>
                    <a:lnR>
                      <a:noFill/>
                    </a:lnR>
                    <a:lnT>
                      <a:noFill/>
                    </a:lnT>
                    <a:lnB>
                      <a:noFill/>
                    </a:lnB>
                  </a:tcPr>
                </a:tc>
                <a:tc>
                  <a:txBody>
                    <a:bodyPr/>
                    <a:lstStyle/>
                    <a:p>
                      <a:endParaRPr lang="en-US"/>
                    </a:p>
                  </a:txBody>
                  <a:tcPr marL="88744" marR="88744" marT="44372" marB="44372">
                    <a:lnL>
                      <a:noFill/>
                    </a:lnL>
                    <a:lnR>
                      <a:noFill/>
                    </a:lnR>
                    <a:lnT>
                      <a:noFill/>
                    </a:lnT>
                    <a:lnB>
                      <a:noFill/>
                    </a:lnB>
                  </a:tcPr>
                </a:tc>
              </a:tr>
              <a:tr h="621211">
                <a:tc>
                  <a:txBody>
                    <a:bodyPr/>
                    <a:lstStyle/>
                    <a:p>
                      <a:endParaRPr lang="en-US"/>
                    </a:p>
                  </a:txBody>
                  <a:tcPr marL="88744" marR="88744" marT="44372" marB="44372">
                    <a:lnL>
                      <a:noFill/>
                    </a:lnL>
                    <a:lnR>
                      <a:noFill/>
                    </a:lnR>
                    <a:lnT>
                      <a:noFill/>
                    </a:lnT>
                    <a:lnB>
                      <a:noFill/>
                    </a:lnB>
                  </a:tcPr>
                </a:tc>
                <a:tc>
                  <a:txBody>
                    <a:bodyPr/>
                    <a:lstStyle/>
                    <a:p>
                      <a:endParaRPr lang="en-US"/>
                    </a:p>
                  </a:txBody>
                  <a:tcPr marL="88744" marR="88744" marT="44372" marB="44372">
                    <a:lnL>
                      <a:noFill/>
                    </a:lnL>
                    <a:lnR>
                      <a:noFill/>
                    </a:lnR>
                    <a:lnT>
                      <a:noFill/>
                    </a:lnT>
                    <a:lnB>
                      <a:noFill/>
                    </a:lnB>
                  </a:tcPr>
                </a:tc>
              </a:tr>
              <a:tr h="354977">
                <a:tc>
                  <a:txBody>
                    <a:bodyPr/>
                    <a:lstStyle/>
                    <a:p>
                      <a:endParaRPr lang="en-US"/>
                    </a:p>
                  </a:txBody>
                  <a:tcPr marL="88744" marR="88744" marT="44372" marB="44372">
                    <a:lnL>
                      <a:noFill/>
                    </a:lnL>
                    <a:lnR>
                      <a:noFill/>
                    </a:lnR>
                    <a:lnT>
                      <a:noFill/>
                    </a:lnT>
                    <a:lnB>
                      <a:noFill/>
                    </a:lnB>
                  </a:tcPr>
                </a:tc>
                <a:tc>
                  <a:txBody>
                    <a:bodyPr/>
                    <a:lstStyle/>
                    <a:p>
                      <a:endParaRPr lang="en-US"/>
                    </a:p>
                  </a:txBody>
                  <a:tcPr marL="88744" marR="88744" marT="44372" marB="44372">
                    <a:lnL>
                      <a:noFill/>
                    </a:lnL>
                    <a:lnR>
                      <a:noFill/>
                    </a:lnR>
                    <a:lnT>
                      <a:noFill/>
                    </a:lnT>
                    <a:lnB>
                      <a:noFill/>
                    </a:lnB>
                  </a:tcPr>
                </a:tc>
              </a:tr>
              <a:tr h="354977">
                <a:tc>
                  <a:txBody>
                    <a:bodyPr/>
                    <a:lstStyle/>
                    <a:p>
                      <a:endParaRPr lang="en-US"/>
                    </a:p>
                  </a:txBody>
                  <a:tcPr marL="88744" marR="88744" marT="44372" marB="44372">
                    <a:lnL>
                      <a:noFill/>
                    </a:lnL>
                    <a:lnR>
                      <a:noFill/>
                    </a:lnR>
                    <a:lnT>
                      <a:noFill/>
                    </a:lnT>
                    <a:lnB>
                      <a:noFill/>
                    </a:lnB>
                  </a:tcPr>
                </a:tc>
                <a:tc>
                  <a:txBody>
                    <a:bodyPr/>
                    <a:lstStyle/>
                    <a:p>
                      <a:endParaRPr lang="en-US"/>
                    </a:p>
                  </a:txBody>
                  <a:tcPr marL="88744" marR="88744" marT="44372" marB="44372">
                    <a:lnL>
                      <a:noFill/>
                    </a:lnL>
                    <a:lnR>
                      <a:noFill/>
                    </a:lnR>
                    <a:lnT>
                      <a:noFill/>
                    </a:lnT>
                    <a:lnB>
                      <a:noFill/>
                    </a:lnB>
                  </a:tcPr>
                </a:tc>
              </a:tr>
              <a:tr h="591048">
                <a:tc>
                  <a:txBody>
                    <a:bodyPr/>
                    <a:lstStyle/>
                    <a:p>
                      <a:endParaRPr lang="en-US"/>
                    </a:p>
                  </a:txBody>
                  <a:tcPr marL="88744" marR="88744" marT="44372" marB="44372">
                    <a:lnL>
                      <a:noFill/>
                    </a:lnL>
                    <a:lnR>
                      <a:noFill/>
                    </a:lnR>
                    <a:lnT>
                      <a:noFill/>
                    </a:lnT>
                    <a:lnB>
                      <a:noFill/>
                    </a:lnB>
                  </a:tcPr>
                </a:tc>
                <a:tc>
                  <a:txBody>
                    <a:bodyPr/>
                    <a:lstStyle/>
                    <a:p>
                      <a:endParaRPr lang="en-US" dirty="0"/>
                    </a:p>
                  </a:txBody>
                  <a:tcPr marL="88744" marR="88744" marT="44372" marB="44372">
                    <a:lnL>
                      <a:noFill/>
                    </a:lnL>
                    <a:lnR>
                      <a:noFill/>
                    </a:lnR>
                    <a:lnT>
                      <a:noFill/>
                    </a:lnT>
                    <a:lnB>
                      <a:noFill/>
                    </a:lnB>
                  </a:tcPr>
                </a:tc>
              </a:tr>
            </a:tbl>
          </a:graphicData>
        </a:graphic>
      </p:graphicFrame>
      <p:sp>
        <p:nvSpPr>
          <p:cNvPr id="5" name="Rectangle 1"/>
          <p:cNvSpPr>
            <a:spLocks noChangeArrowheads="1"/>
          </p:cNvSpPr>
          <p:nvPr/>
        </p:nvSpPr>
        <p:spPr bwMode="auto">
          <a:xfrm>
            <a:off x="577850" y="1421638"/>
            <a:ext cx="160314" cy="3571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158700" bIns="7935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rgbClr val="000000"/>
              </a:solidFill>
              <a:effectLst/>
              <a:latin typeface="Arial" pitchFamily="34" charset="0"/>
              <a:cs typeface="Arial" pitchFamily="34" charset="0"/>
            </a:endParaRPr>
          </a:p>
        </p:txBody>
      </p:sp>
    </p:spTree>
    <p:extLst>
      <p:ext uri="{BB962C8B-B14F-4D97-AF65-F5344CB8AC3E}">
        <p14:creationId xmlns:p14="http://schemas.microsoft.com/office/powerpoint/2010/main" xmlns="" val="30926151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sz="3600" b="1" dirty="0"/>
              <a:t>What is the probability that this patient has a DVT? </a:t>
            </a:r>
            <a:r>
              <a:rPr lang="en-US" sz="3600" b="1" dirty="0" smtClean="0"/>
              <a:t>Modified Wells</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944605433"/>
              </p:ext>
            </p:extLst>
          </p:nvPr>
        </p:nvGraphicFramePr>
        <p:xfrm>
          <a:off x="577850" y="1778762"/>
          <a:ext cx="7986994" cy="5339696"/>
        </p:xfrm>
        <a:graphic>
          <a:graphicData uri="http://schemas.openxmlformats.org/drawingml/2006/table">
            <a:tbl>
              <a:tblPr/>
              <a:tblGrid>
                <a:gridCol w="3993497"/>
                <a:gridCol w="3993497"/>
              </a:tblGrid>
              <a:tr h="354977">
                <a:tc>
                  <a:txBody>
                    <a:bodyPr/>
                    <a:lstStyle/>
                    <a:p>
                      <a:pPr algn="l"/>
                      <a:r>
                        <a:rPr lang="en-US" sz="1700" b="1" i="1" dirty="0"/>
                        <a:t>Clinical feature </a:t>
                      </a:r>
                      <a:endParaRPr lang="en-US" sz="1700" dirty="0"/>
                    </a:p>
                  </a:txBody>
                  <a:tcPr marL="88744" marR="88744" marT="44372" marB="44372">
                    <a:lnL>
                      <a:noFill/>
                    </a:lnL>
                    <a:lnR>
                      <a:noFill/>
                    </a:lnR>
                    <a:lnT>
                      <a:noFill/>
                    </a:lnT>
                    <a:lnB>
                      <a:noFill/>
                    </a:lnB>
                  </a:tcPr>
                </a:tc>
                <a:tc>
                  <a:txBody>
                    <a:bodyPr/>
                    <a:lstStyle/>
                    <a:p>
                      <a:pPr algn="ctr"/>
                      <a:r>
                        <a:rPr lang="en-US" sz="1700" b="1" i="1"/>
                        <a:t>Score</a:t>
                      </a:r>
                      <a:r>
                        <a:rPr lang="en-US" sz="1700" b="1" i="1" baseline="30000">
                          <a:hlinkClick r:id=""/>
                        </a:rPr>
                        <a:t>*</a:t>
                      </a:r>
                      <a:endParaRPr lang="en-US" sz="1700"/>
                    </a:p>
                  </a:txBody>
                  <a:tcPr marL="88744" marR="88744" marT="44372" marB="44372">
                    <a:lnL>
                      <a:noFill/>
                    </a:lnL>
                    <a:lnR>
                      <a:noFill/>
                    </a:lnR>
                    <a:lnT>
                      <a:noFill/>
                    </a:lnT>
                    <a:lnB>
                      <a:noFill/>
                    </a:lnB>
                  </a:tcPr>
                </a:tc>
              </a:tr>
              <a:tr h="354977">
                <a:tc>
                  <a:txBody>
                    <a:bodyPr/>
                    <a:lstStyle/>
                    <a:p>
                      <a:pPr algn="l"/>
                      <a:r>
                        <a:rPr lang="en-US" sz="1700"/>
                        <a:t>Active cancer within 6 mo </a:t>
                      </a:r>
                    </a:p>
                  </a:txBody>
                  <a:tcPr marL="88744" marR="88744" marT="44372" marB="44372">
                    <a:lnL>
                      <a:noFill/>
                    </a:lnL>
                    <a:lnR>
                      <a:noFill/>
                    </a:lnR>
                    <a:lnT>
                      <a:noFill/>
                    </a:lnT>
                    <a:lnB>
                      <a:noFill/>
                    </a:lnB>
                  </a:tcPr>
                </a:tc>
                <a:tc>
                  <a:txBody>
                    <a:bodyPr/>
                    <a:lstStyle/>
                    <a:p>
                      <a:pPr algn="ctr"/>
                      <a:r>
                        <a:rPr lang="en-US" sz="1700"/>
                        <a:t>1 </a:t>
                      </a:r>
                    </a:p>
                  </a:txBody>
                  <a:tcPr marL="88744" marR="88744" marT="44372" marB="44372">
                    <a:lnL>
                      <a:noFill/>
                    </a:lnL>
                    <a:lnR>
                      <a:noFill/>
                    </a:lnR>
                    <a:lnT>
                      <a:noFill/>
                    </a:lnT>
                    <a:lnB>
                      <a:noFill/>
                    </a:lnB>
                  </a:tcPr>
                </a:tc>
              </a:tr>
              <a:tr h="621211">
                <a:tc>
                  <a:txBody>
                    <a:bodyPr/>
                    <a:lstStyle/>
                    <a:p>
                      <a:pPr algn="l"/>
                      <a:r>
                        <a:rPr lang="en-US" sz="1700"/>
                        <a:t>Paralysis, paresis, or cast of lower extremity </a:t>
                      </a:r>
                    </a:p>
                  </a:txBody>
                  <a:tcPr marL="88744" marR="88744" marT="44372" marB="44372">
                    <a:lnL>
                      <a:noFill/>
                    </a:lnL>
                    <a:lnR>
                      <a:noFill/>
                    </a:lnR>
                    <a:lnT>
                      <a:noFill/>
                    </a:lnT>
                    <a:lnB>
                      <a:noFill/>
                    </a:lnB>
                  </a:tcPr>
                </a:tc>
                <a:tc>
                  <a:txBody>
                    <a:bodyPr/>
                    <a:lstStyle/>
                    <a:p>
                      <a:pPr algn="ctr"/>
                      <a:r>
                        <a:rPr lang="en-US" sz="1700"/>
                        <a:t>1 </a:t>
                      </a:r>
                    </a:p>
                  </a:txBody>
                  <a:tcPr marL="88744" marR="88744" marT="44372" marB="44372">
                    <a:lnL>
                      <a:noFill/>
                    </a:lnL>
                    <a:lnR>
                      <a:noFill/>
                    </a:lnR>
                    <a:lnT>
                      <a:noFill/>
                    </a:lnT>
                    <a:lnB>
                      <a:noFill/>
                    </a:lnB>
                  </a:tcPr>
                </a:tc>
              </a:tr>
              <a:tr h="621211">
                <a:tc>
                  <a:txBody>
                    <a:bodyPr/>
                    <a:lstStyle/>
                    <a:p>
                      <a:pPr algn="l"/>
                      <a:r>
                        <a:rPr lang="en-US" sz="1700"/>
                        <a:t>Recently bedridden &gt;3 d or major surgery within 4 wk </a:t>
                      </a:r>
                    </a:p>
                  </a:txBody>
                  <a:tcPr marL="88744" marR="88744" marT="44372" marB="44372">
                    <a:lnL>
                      <a:noFill/>
                    </a:lnL>
                    <a:lnR>
                      <a:noFill/>
                    </a:lnR>
                    <a:lnT>
                      <a:noFill/>
                    </a:lnT>
                    <a:lnB>
                      <a:noFill/>
                    </a:lnB>
                  </a:tcPr>
                </a:tc>
                <a:tc>
                  <a:txBody>
                    <a:bodyPr/>
                    <a:lstStyle/>
                    <a:p>
                      <a:pPr algn="ctr"/>
                      <a:r>
                        <a:rPr lang="en-US" sz="1700"/>
                        <a:t>1 </a:t>
                      </a:r>
                    </a:p>
                  </a:txBody>
                  <a:tcPr marL="88744" marR="88744" marT="44372" marB="44372">
                    <a:lnL>
                      <a:noFill/>
                    </a:lnL>
                    <a:lnR>
                      <a:noFill/>
                    </a:lnR>
                    <a:lnT>
                      <a:noFill/>
                    </a:lnT>
                    <a:lnB>
                      <a:noFill/>
                    </a:lnB>
                  </a:tcPr>
                </a:tc>
              </a:tr>
              <a:tr h="621211">
                <a:tc>
                  <a:txBody>
                    <a:bodyPr/>
                    <a:lstStyle/>
                    <a:p>
                      <a:pPr algn="l"/>
                      <a:r>
                        <a:rPr lang="en-US" sz="1700"/>
                        <a:t>Localized tenderness along distribution of deep vein system </a:t>
                      </a:r>
                    </a:p>
                  </a:txBody>
                  <a:tcPr marL="88744" marR="88744" marT="44372" marB="44372">
                    <a:lnL>
                      <a:noFill/>
                    </a:lnL>
                    <a:lnR>
                      <a:noFill/>
                    </a:lnR>
                    <a:lnT>
                      <a:noFill/>
                    </a:lnT>
                    <a:lnB>
                      <a:noFill/>
                    </a:lnB>
                  </a:tcPr>
                </a:tc>
                <a:tc>
                  <a:txBody>
                    <a:bodyPr/>
                    <a:lstStyle/>
                    <a:p>
                      <a:pPr algn="ctr"/>
                      <a:r>
                        <a:rPr lang="en-US" sz="1700"/>
                        <a:t>1 </a:t>
                      </a:r>
                    </a:p>
                  </a:txBody>
                  <a:tcPr marL="88744" marR="88744" marT="44372" marB="44372">
                    <a:lnL>
                      <a:noFill/>
                    </a:lnL>
                    <a:lnR>
                      <a:noFill/>
                    </a:lnR>
                    <a:lnT>
                      <a:noFill/>
                    </a:lnT>
                    <a:lnB>
                      <a:noFill/>
                    </a:lnB>
                  </a:tcPr>
                </a:tc>
              </a:tr>
              <a:tr h="621211">
                <a:tc>
                  <a:txBody>
                    <a:bodyPr/>
                    <a:lstStyle/>
                    <a:p>
                      <a:pPr algn="l"/>
                      <a:r>
                        <a:rPr lang="en-US" sz="1700" dirty="0"/>
                        <a:t>Calf diameter &gt;3 cm larger than opposite leg</a:t>
                      </a:r>
                      <a:r>
                        <a:rPr lang="en-US" sz="1700" baseline="30000" dirty="0">
                          <a:hlinkClick r:id=""/>
                        </a:rPr>
                        <a:t>†</a:t>
                      </a:r>
                      <a:endParaRPr lang="en-US" sz="1700" dirty="0"/>
                    </a:p>
                  </a:txBody>
                  <a:tcPr marL="88744" marR="88744" marT="44372" marB="44372">
                    <a:lnL>
                      <a:noFill/>
                    </a:lnL>
                    <a:lnR>
                      <a:noFill/>
                    </a:lnR>
                    <a:lnT>
                      <a:noFill/>
                    </a:lnT>
                    <a:lnB>
                      <a:noFill/>
                    </a:lnB>
                  </a:tcPr>
                </a:tc>
                <a:tc>
                  <a:txBody>
                    <a:bodyPr/>
                    <a:lstStyle/>
                    <a:p>
                      <a:pPr algn="ctr"/>
                      <a:r>
                        <a:rPr lang="en-US" sz="1700" dirty="0"/>
                        <a:t>1 </a:t>
                      </a:r>
                    </a:p>
                  </a:txBody>
                  <a:tcPr marL="88744" marR="88744" marT="44372" marB="44372">
                    <a:lnL>
                      <a:noFill/>
                    </a:lnL>
                    <a:lnR>
                      <a:noFill/>
                    </a:lnR>
                    <a:lnT>
                      <a:noFill/>
                    </a:lnT>
                    <a:lnB>
                      <a:noFill/>
                    </a:lnB>
                  </a:tcPr>
                </a:tc>
              </a:tr>
              <a:tr h="354977">
                <a:tc>
                  <a:txBody>
                    <a:bodyPr/>
                    <a:lstStyle/>
                    <a:p>
                      <a:pPr algn="l"/>
                      <a:r>
                        <a:rPr lang="en-US" sz="1700" dirty="0"/>
                        <a:t>Pitting edema </a:t>
                      </a:r>
                    </a:p>
                  </a:txBody>
                  <a:tcPr marL="88744" marR="88744" marT="44372" marB="44372">
                    <a:lnL>
                      <a:noFill/>
                    </a:lnL>
                    <a:lnR>
                      <a:noFill/>
                    </a:lnR>
                    <a:lnT>
                      <a:noFill/>
                    </a:lnT>
                    <a:lnB>
                      <a:noFill/>
                    </a:lnB>
                  </a:tcPr>
                </a:tc>
                <a:tc>
                  <a:txBody>
                    <a:bodyPr/>
                    <a:lstStyle/>
                    <a:p>
                      <a:pPr algn="ctr"/>
                      <a:r>
                        <a:rPr lang="en-US" sz="1700"/>
                        <a:t>1 </a:t>
                      </a:r>
                    </a:p>
                  </a:txBody>
                  <a:tcPr marL="88744" marR="88744" marT="44372" marB="44372">
                    <a:lnL>
                      <a:noFill/>
                    </a:lnL>
                    <a:lnR>
                      <a:noFill/>
                    </a:lnR>
                    <a:lnT>
                      <a:noFill/>
                    </a:lnT>
                    <a:lnB>
                      <a:noFill/>
                    </a:lnB>
                  </a:tcPr>
                </a:tc>
              </a:tr>
              <a:tr h="354977">
                <a:tc>
                  <a:txBody>
                    <a:bodyPr/>
                    <a:lstStyle/>
                    <a:p>
                      <a:pPr algn="l"/>
                      <a:r>
                        <a:rPr lang="en-US" sz="1700"/>
                        <a:t>Collateral superficial veins (nonvaricose) </a:t>
                      </a:r>
                    </a:p>
                  </a:txBody>
                  <a:tcPr marL="88744" marR="88744" marT="44372" marB="44372">
                    <a:lnL>
                      <a:noFill/>
                    </a:lnL>
                    <a:lnR>
                      <a:noFill/>
                    </a:lnR>
                    <a:lnT>
                      <a:noFill/>
                    </a:lnT>
                    <a:lnB>
                      <a:noFill/>
                    </a:lnB>
                  </a:tcPr>
                </a:tc>
                <a:tc>
                  <a:txBody>
                    <a:bodyPr/>
                    <a:lstStyle/>
                    <a:p>
                      <a:pPr algn="ctr"/>
                      <a:r>
                        <a:rPr lang="en-US" sz="1700"/>
                        <a:t>1 </a:t>
                      </a:r>
                    </a:p>
                  </a:txBody>
                  <a:tcPr marL="88744" marR="88744" marT="44372" marB="44372">
                    <a:lnL>
                      <a:noFill/>
                    </a:lnL>
                    <a:lnR>
                      <a:noFill/>
                    </a:lnR>
                    <a:lnT>
                      <a:noFill/>
                    </a:lnT>
                    <a:lnB>
                      <a:noFill/>
                    </a:lnB>
                  </a:tcPr>
                </a:tc>
              </a:tr>
              <a:tr h="591048">
                <a:tc>
                  <a:txBody>
                    <a:bodyPr/>
                    <a:lstStyle/>
                    <a:p>
                      <a:pPr algn="l"/>
                      <a:r>
                        <a:rPr lang="en-US" sz="1700" dirty="0"/>
                        <a:t>Alternative diagnosis as likely or greater than that of DVT </a:t>
                      </a:r>
                      <a:endParaRPr lang="en-US" sz="1700" dirty="0" smtClean="0"/>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rial" pitchFamily="34" charset="0"/>
                          <a:cs typeface="Arial" pitchFamily="34" charset="0"/>
                        </a:rPr>
                        <a:t>Clinical model for predicting pretest probability for DVT</a:t>
                      </a:r>
                      <a:endParaRPr kumimoji="0" lang="en-US" sz="4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30000" dirty="0" smtClean="0">
                          <a:ln>
                            <a:noFill/>
                          </a:ln>
                          <a:solidFill>
                            <a:schemeClr val="tx1"/>
                          </a:solidFill>
                          <a:effectLst/>
                          <a:latin typeface="Arial" pitchFamily="34" charset="0"/>
                          <a:cs typeface="Arial" pitchFamily="34" charset="0"/>
                        </a:rPr>
                        <a:t>*</a:t>
                      </a:r>
                      <a:r>
                        <a:rPr kumimoji="0" lang="en-US" sz="800" b="0" i="0" u="none" strike="noStrike" cap="none" normalizeH="0" baseline="0" dirty="0" smtClean="0">
                          <a:ln>
                            <a:noFill/>
                          </a:ln>
                          <a:solidFill>
                            <a:schemeClr val="tx1"/>
                          </a:solidFill>
                          <a:effectLst/>
                          <a:latin typeface="Arial" pitchFamily="34" charset="0"/>
                          <a:cs typeface="Arial" pitchFamily="34" charset="0"/>
                        </a:rPr>
                        <a:t>Interpretation: 0 = low probability = 3% frequency of DVT; 1-2 = medium probability= 17% frequency of DVT; ≥3 = high probability = 75% frequency of DVT.</a:t>
                      </a:r>
                      <a:endParaRPr kumimoji="0" lang="en-US" sz="4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30000" dirty="0" smtClean="0">
                          <a:ln>
                            <a:noFill/>
                          </a:ln>
                          <a:solidFill>
                            <a:schemeClr val="tx1"/>
                          </a:solidFill>
                          <a:effectLst/>
                          <a:latin typeface="Arial" pitchFamily="34" charset="0"/>
                          <a:cs typeface="Arial" pitchFamily="34" charset="0"/>
                        </a:rPr>
                        <a:t>†</a:t>
                      </a:r>
                      <a:r>
                        <a:rPr kumimoji="0" lang="en-US" sz="800" b="0" i="0" u="none" strike="noStrike" cap="none" normalizeH="0" baseline="0" dirty="0" smtClean="0">
                          <a:ln>
                            <a:noFill/>
                          </a:ln>
                          <a:solidFill>
                            <a:schemeClr val="tx1"/>
                          </a:solidFill>
                          <a:effectLst/>
                          <a:latin typeface="Arial" pitchFamily="34" charset="0"/>
                          <a:cs typeface="Arial" pitchFamily="34" charset="0"/>
                        </a:rPr>
                        <a:t>Measured 10 cm below </a:t>
                      </a:r>
                      <a:r>
                        <a:rPr kumimoji="0" lang="en-US" sz="800" b="0" i="0" u="none" strike="noStrike" cap="none" normalizeH="0" baseline="0" dirty="0" err="1" smtClean="0">
                          <a:ln>
                            <a:noFill/>
                          </a:ln>
                          <a:solidFill>
                            <a:schemeClr val="tx1"/>
                          </a:solidFill>
                          <a:effectLst/>
                          <a:latin typeface="Arial" pitchFamily="34" charset="0"/>
                          <a:cs typeface="Arial" pitchFamily="34" charset="0"/>
                        </a:rPr>
                        <a:t>tibial</a:t>
                      </a:r>
                      <a:r>
                        <a:rPr kumimoji="0" lang="en-US" sz="800" b="0" i="0" u="none" strike="noStrike" cap="none" normalizeH="0" baseline="0" dirty="0" smtClean="0">
                          <a:ln>
                            <a:noFill/>
                          </a:ln>
                          <a:solidFill>
                            <a:schemeClr val="tx1"/>
                          </a:solidFill>
                          <a:effectLst/>
                          <a:latin typeface="Arial" pitchFamily="34" charset="0"/>
                          <a:cs typeface="Arial" pitchFamily="34" charset="0"/>
                        </a:rPr>
                        <a:t> tuberosity.</a:t>
                      </a:r>
                      <a:endParaRPr kumimoji="0" lang="en-US" sz="4800" b="0" i="0" u="none" strike="noStrike" cap="none" normalizeH="0" baseline="0" dirty="0" smtClean="0">
                        <a:ln>
                          <a:noFill/>
                        </a:ln>
                        <a:solidFill>
                          <a:schemeClr val="tx1"/>
                        </a:solidFill>
                        <a:effectLst/>
                        <a:latin typeface="Arial" pitchFamily="34" charset="0"/>
                        <a:cs typeface="Arial" pitchFamily="34" charset="0"/>
                      </a:endParaRPr>
                    </a:p>
                    <a:p>
                      <a:pPr algn="l"/>
                      <a:endParaRPr lang="en-US" sz="1700" dirty="0"/>
                    </a:p>
                  </a:txBody>
                  <a:tcPr marL="88744" marR="88744" marT="44372" marB="44372">
                    <a:lnL>
                      <a:noFill/>
                    </a:lnL>
                    <a:lnR>
                      <a:noFill/>
                    </a:lnR>
                    <a:lnT>
                      <a:noFill/>
                    </a:lnT>
                    <a:lnB>
                      <a:noFill/>
                    </a:lnB>
                  </a:tcPr>
                </a:tc>
                <a:tc>
                  <a:txBody>
                    <a:bodyPr/>
                    <a:lstStyle/>
                    <a:p>
                      <a:pPr algn="ctr"/>
                      <a:r>
                        <a:rPr lang="en-US" sz="1700" dirty="0"/>
                        <a:t>-2 </a:t>
                      </a:r>
                    </a:p>
                  </a:txBody>
                  <a:tcPr marL="88744" marR="88744" marT="44372" marB="44372">
                    <a:lnL>
                      <a:noFill/>
                    </a:lnL>
                    <a:lnR>
                      <a:noFill/>
                    </a:lnR>
                    <a:lnT>
                      <a:noFill/>
                    </a:lnT>
                    <a:lnB>
                      <a:noFill/>
                    </a:lnB>
                  </a:tcPr>
                </a:tc>
              </a:tr>
            </a:tbl>
          </a:graphicData>
        </a:graphic>
      </p:graphicFrame>
      <p:sp>
        <p:nvSpPr>
          <p:cNvPr id="5" name="Rectangle 1"/>
          <p:cNvSpPr>
            <a:spLocks noChangeArrowheads="1"/>
          </p:cNvSpPr>
          <p:nvPr/>
        </p:nvSpPr>
        <p:spPr bwMode="auto">
          <a:xfrm>
            <a:off x="577850" y="1421638"/>
            <a:ext cx="160314" cy="3571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158700" bIns="7935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rgbClr val="000000"/>
              </a:solidFill>
              <a:effectLst/>
              <a:latin typeface="Arial" pitchFamily="34" charset="0"/>
              <a:cs typeface="Arial" pitchFamily="34" charset="0"/>
            </a:endParaRPr>
          </a:p>
        </p:txBody>
      </p:sp>
    </p:spTree>
    <p:extLst>
      <p:ext uri="{BB962C8B-B14F-4D97-AF65-F5344CB8AC3E}">
        <p14:creationId xmlns:p14="http://schemas.microsoft.com/office/powerpoint/2010/main" xmlns="" val="20137996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would a d-dimer help?</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Statistically</a:t>
            </a:r>
          </a:p>
          <a:p>
            <a:pPr marL="0" indent="0">
              <a:buFontTx/>
              <a:buChar char="-"/>
            </a:pPr>
            <a:r>
              <a:rPr lang="en-US" dirty="0" smtClean="0"/>
              <a:t>Sensitive not </a:t>
            </a:r>
            <a:r>
              <a:rPr lang="en-US" dirty="0" smtClean="0"/>
              <a:t>S</a:t>
            </a:r>
            <a:r>
              <a:rPr lang="en-US" dirty="0" smtClean="0"/>
              <a:t>pecific (useful if it’s negative)</a:t>
            </a:r>
          </a:p>
          <a:p>
            <a:pPr marL="0" indent="0">
              <a:buFontTx/>
              <a:buChar char="-"/>
            </a:pPr>
            <a:r>
              <a:rPr lang="en-US" dirty="0" smtClean="0"/>
              <a:t>High false positive rate</a:t>
            </a:r>
          </a:p>
          <a:p>
            <a:pPr marL="0" indent="0">
              <a:buNone/>
            </a:pPr>
            <a:r>
              <a:rPr lang="en-US" dirty="0" err="1" smtClean="0"/>
              <a:t>Biomedically</a:t>
            </a:r>
            <a:endParaRPr lang="en-US" dirty="0" smtClean="0"/>
          </a:p>
          <a:p>
            <a:pPr marL="0" indent="0">
              <a:buFontTx/>
              <a:buChar char="-"/>
            </a:pPr>
            <a:r>
              <a:rPr lang="en-US" dirty="0" smtClean="0"/>
              <a:t> measures level of coagulation process in the body</a:t>
            </a:r>
            <a:endParaRPr lang="en-US" dirty="0"/>
          </a:p>
        </p:txBody>
      </p:sp>
    </p:spTree>
    <p:extLst>
      <p:ext uri="{BB962C8B-B14F-4D97-AF65-F5344CB8AC3E}">
        <p14:creationId xmlns:p14="http://schemas.microsoft.com/office/powerpoint/2010/main" xmlns="" val="28386990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2</a:t>
            </a:r>
            <a:endParaRPr lang="en-US" dirty="0"/>
          </a:p>
        </p:txBody>
      </p:sp>
      <p:sp>
        <p:nvSpPr>
          <p:cNvPr id="3" name="Content Placeholder 2"/>
          <p:cNvSpPr>
            <a:spLocks noGrp="1"/>
          </p:cNvSpPr>
          <p:nvPr>
            <p:ph idx="1"/>
          </p:nvPr>
        </p:nvSpPr>
        <p:spPr/>
        <p:txBody>
          <a:bodyPr>
            <a:normAutofit/>
          </a:bodyPr>
          <a:lstStyle/>
          <a:p>
            <a:pPr marL="0" indent="0">
              <a:buNone/>
            </a:pPr>
            <a:r>
              <a:rPr lang="en-US" sz="2400" b="1" dirty="0" smtClean="0"/>
              <a:t>Ms</a:t>
            </a:r>
            <a:r>
              <a:rPr lang="en-US" sz="2400" b="1" dirty="0"/>
              <a:t>. W, comes with the exact same presenting complaint and past medical history. The only difference in the presentation of Ms. W. is that she does report that she had the “flu” about one week ago and was in bed for four to five days. </a:t>
            </a:r>
            <a:endParaRPr lang="en-US" sz="2400" b="1" dirty="0" smtClean="0"/>
          </a:p>
          <a:p>
            <a:pPr marL="0" indent="0">
              <a:buNone/>
            </a:pPr>
            <a:endParaRPr lang="en-US" sz="2400" dirty="0"/>
          </a:p>
          <a:p>
            <a:pPr marL="0" indent="0">
              <a:buNone/>
            </a:pPr>
            <a:r>
              <a:rPr lang="en-US" sz="2400" b="1" dirty="0"/>
              <a:t>Additionally, her exam is significant for a swollen and tender right calf, measuring 4 cm wider in circumference than the left. There is pitting edema on the right lower extremity, extending to the inferior calf. There is no change in the skin, and no masses/cords are palpable. The thighs are symmetric, and no superficial veins are noted. </a:t>
            </a:r>
            <a:endParaRPr lang="en-US" sz="2400" dirty="0"/>
          </a:p>
        </p:txBody>
      </p:sp>
    </p:spTree>
    <p:extLst>
      <p:ext uri="{BB962C8B-B14F-4D97-AF65-F5344CB8AC3E}">
        <p14:creationId xmlns:p14="http://schemas.microsoft.com/office/powerpoint/2010/main" xmlns="" val="6323025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448</TotalTime>
  <Words>1338</Words>
  <Application>Microsoft Office PowerPoint</Application>
  <PresentationFormat>On-screen Show (4:3)</PresentationFormat>
  <Paragraphs>250</Paragraphs>
  <Slides>26</Slides>
  <Notes>5</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Deep Vein Thrombosis</vt:lpstr>
      <vt:lpstr>Case 1</vt:lpstr>
      <vt:lpstr>What is the differential diagnosis of unilateral leg swelling?</vt:lpstr>
      <vt:lpstr>What are risk factors for DVT?</vt:lpstr>
      <vt:lpstr>Case Continued…</vt:lpstr>
      <vt:lpstr> How could you determine the probability of the DVT in this patient?</vt:lpstr>
      <vt:lpstr> What is the probability that this patient has a DVT? Modified Wells</vt:lpstr>
      <vt:lpstr>How would a d-dimer help?</vt:lpstr>
      <vt:lpstr>Case 2</vt:lpstr>
      <vt:lpstr>What’s the probability this patient has a DVT?</vt:lpstr>
      <vt:lpstr> What’s the value of doing a d-dimer? </vt:lpstr>
      <vt:lpstr>What other test could you preform? </vt:lpstr>
      <vt:lpstr>Slide 13</vt:lpstr>
      <vt:lpstr>Operating characteristics of diagnostic tests for proximal DVT* Black et al. </vt:lpstr>
      <vt:lpstr> U/S negative. End of story?</vt:lpstr>
      <vt:lpstr> U/S positive. Can she be treated as an outpatient?</vt:lpstr>
      <vt:lpstr> For how long?</vt:lpstr>
      <vt:lpstr>  What’s a provoked DVT and why does it matter?</vt:lpstr>
      <vt:lpstr>Risk of VTE recurrence after stopping anticoagulation</vt:lpstr>
      <vt:lpstr>Is longer anticoagulation better in idiopathic DVT?</vt:lpstr>
      <vt:lpstr>Do the experts agree with the ACCP recommendations?  </vt:lpstr>
      <vt:lpstr>Should I do the thrombophilia work up?</vt:lpstr>
      <vt:lpstr>Incidence of recurrent VTE Christensen et al. JAMA 2005.</vt:lpstr>
      <vt:lpstr>How can I determine who’s at risk for recurrent clot? </vt:lpstr>
      <vt:lpstr>Algorithm for Determining Duration of Treatment</vt:lpstr>
      <vt:lpstr>Slide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M. Johnson</dc:creator>
  <cp:lastModifiedBy>HCMARTINEZ</cp:lastModifiedBy>
  <cp:revision>37</cp:revision>
  <cp:lastPrinted>2012-11-08T19:08:55Z</cp:lastPrinted>
  <dcterms:created xsi:type="dcterms:W3CDTF">2012-11-07T23:29:09Z</dcterms:created>
  <dcterms:modified xsi:type="dcterms:W3CDTF">2012-11-09T20:08:36Z</dcterms:modified>
</cp:coreProperties>
</file>